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96" r:id="rId5"/>
    <p:sldId id="259" r:id="rId6"/>
    <p:sldId id="260" r:id="rId7"/>
    <p:sldId id="261" r:id="rId8"/>
    <p:sldId id="262" r:id="rId9"/>
    <p:sldId id="263" r:id="rId10"/>
    <p:sldId id="264" r:id="rId11"/>
    <p:sldId id="297" r:id="rId12"/>
    <p:sldId id="265" r:id="rId13"/>
    <p:sldId id="298" r:id="rId14"/>
    <p:sldId id="266" r:id="rId15"/>
    <p:sldId id="267" r:id="rId16"/>
    <p:sldId id="299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308" r:id="rId32"/>
    <p:sldId id="282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FF0066"/>
    <a:srgbClr val="006666"/>
    <a:srgbClr val="006600"/>
    <a:srgbClr val="FFFF00"/>
    <a:srgbClr val="9966FF"/>
    <a:srgbClr val="A50021"/>
    <a:srgbClr val="EAEAEA"/>
    <a:srgbClr val="00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202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8C758-9CF1-43C7-B0A0-14BBEFEA5EBD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35848-1F88-4F6B-B7E6-F245DEA3F7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857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35848-1F88-4F6B-B7E6-F245DEA3F7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938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35848-1F88-4F6B-B7E6-F245DEA3F73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971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7DCB6-9F4C-44BC-8455-6ED0C4EDADF1}" type="datetimeFigureOut">
              <a:rPr lang="en-US" smtClean="0"/>
              <a:pPr/>
              <a:t>1/12/2023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AB4D9-F362-4BD9-8766-E2DBD0D83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39.emf"/><Relationship Id="rId3" Type="http://schemas.openxmlformats.org/officeDocument/2006/relationships/image" Target="../media/image42.png"/><Relationship Id="rId7" Type="http://schemas.openxmlformats.org/officeDocument/2006/relationships/image" Target="../media/image36.e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4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38.emf"/><Relationship Id="rId5" Type="http://schemas.openxmlformats.org/officeDocument/2006/relationships/image" Target="../media/image44.png"/><Relationship Id="rId15" Type="http://schemas.openxmlformats.org/officeDocument/2006/relationships/image" Target="../media/image40.emf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43.gif"/><Relationship Id="rId9" Type="http://schemas.openxmlformats.org/officeDocument/2006/relationships/image" Target="../media/image37.emf"/><Relationship Id="rId14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2.png"/><Relationship Id="rId4" Type="http://schemas.openxmlformats.org/officeDocument/2006/relationships/image" Target="../media/image51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9.png"/><Relationship Id="rId4" Type="http://schemas.openxmlformats.org/officeDocument/2006/relationships/image" Target="../media/image5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image" Target="../media/image66.png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3.emf"/><Relationship Id="rId11" Type="http://schemas.openxmlformats.org/officeDocument/2006/relationships/image" Target="../media/image68.png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65.emf"/><Relationship Id="rId4" Type="http://schemas.openxmlformats.org/officeDocument/2006/relationships/image" Target="../media/image67.png"/><Relationship Id="rId9" Type="http://schemas.openxmlformats.org/officeDocument/2006/relationships/oleObject" Target="../embeddings/oleObject19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9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e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7.e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679765" y="0"/>
            <a:ext cx="7766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800" b="1" spc="3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Κυτταροστατικές</a:t>
            </a:r>
            <a:r>
              <a:rPr lang="el-GR" sz="2800" b="1" spc="3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Ενώσεις Συναρμογής</a:t>
            </a:r>
            <a:endParaRPr lang="en-US" sz="2800" b="1" spc="300" dirty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TextBox"/>
          <p:cNvSpPr txBox="1"/>
          <p:nvPr/>
        </p:nvSpPr>
        <p:spPr>
          <a:xfrm>
            <a:off x="3200400" y="605135"/>
            <a:ext cx="2611613" cy="461665"/>
          </a:xfrm>
          <a:prstGeom prst="rect">
            <a:avLst/>
          </a:prstGeom>
          <a:solidFill>
            <a:srgbClr val="002060"/>
          </a:solidFill>
          <a:ln w="28575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l-GR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Λευκόχρυσος, </a:t>
            </a:r>
            <a: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Pt</a:t>
            </a:r>
            <a:r>
              <a:rPr lang="el-GR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914400" y="1166336"/>
            <a:ext cx="70865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Οι ενώσεις συναρμογής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ήταν από τις πρώτες που χρησιμοποιήθηκαν ως αντικαρκινικά φάρμακα.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πρώτο και πλέον χαρακτηριστικό παράδειγμα είναι το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διαμινο</a:t>
            </a:r>
            <a:r>
              <a:rPr lang="el-GR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διχλωρο</a:t>
            </a:r>
            <a:r>
              <a:rPr lang="el-GR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λευκόχρυσος(ΙΙ)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[Pt(NH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3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)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(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Cl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)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]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ή αλλιώς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DDP.</a:t>
            </a:r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0" y="6550223"/>
            <a:ext cx="6835461" cy="30777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DDP :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u="sng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iamine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u="sng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ichloro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u="sng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latinum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Αναφέρεται συχνά και ως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002060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133600"/>
            <a:ext cx="138259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- Ορθογώνιο"/>
          <p:cNvSpPr/>
          <p:nvPr/>
        </p:nvSpPr>
        <p:spPr>
          <a:xfrm>
            <a:off x="5486400" y="2373868"/>
            <a:ext cx="195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entury" pitchFamily="18" charset="0"/>
                <a:cs typeface="Arial" pitchFamily="34" charset="0"/>
              </a:rPr>
              <a:t>Rosenberg, 1969</a:t>
            </a:r>
            <a:endParaRPr lang="en-US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981200"/>
            <a:ext cx="12192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- TextBox"/>
          <p:cNvSpPr txBox="1"/>
          <p:nvPr/>
        </p:nvSpPr>
        <p:spPr>
          <a:xfrm>
            <a:off x="685800" y="3743980"/>
            <a:ext cx="807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v"/>
            </a:pP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ένωση </a:t>
            </a:r>
            <a:r>
              <a:rPr lang="en-US" sz="1400" i="1" dirty="0" err="1" smtClean="0">
                <a:solidFill>
                  <a:srgbClr val="002060"/>
                </a:solidFill>
                <a:latin typeface="Century" pitchFamily="18" charset="0"/>
              </a:rPr>
              <a:t>cis</a:t>
            </a:r>
            <a:r>
              <a:rPr lang="en-US" sz="1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[Pt(NH</a:t>
            </a:r>
            <a:r>
              <a:rPr lang="en-US" sz="1400" i="1" baseline="-25000" dirty="0" smtClean="0">
                <a:solidFill>
                  <a:srgbClr val="002060"/>
                </a:solidFill>
                <a:latin typeface="Century" pitchFamily="18" charset="0"/>
              </a:rPr>
              <a:t>3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)</a:t>
            </a:r>
            <a:r>
              <a:rPr lang="en-US" sz="1400" i="1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(</a:t>
            </a:r>
            <a:r>
              <a:rPr lang="en-US" sz="1400" i="1" dirty="0" err="1" smtClean="0">
                <a:solidFill>
                  <a:srgbClr val="002060"/>
                </a:solidFill>
                <a:latin typeface="Century" pitchFamily="18" charset="0"/>
              </a:rPr>
              <a:t>Cl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)</a:t>
            </a:r>
            <a:r>
              <a:rPr lang="en-US" sz="1400" i="1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]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</a:rPr>
              <a:t> συντέθηκε για πρώτη φορά από τον 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M. </a:t>
            </a:r>
            <a:r>
              <a:rPr lang="en-US" sz="1400" i="1" dirty="0" err="1" smtClean="0">
                <a:solidFill>
                  <a:srgbClr val="002060"/>
                </a:solidFill>
                <a:latin typeface="Century" pitchFamily="18" charset="0"/>
              </a:rPr>
              <a:t>Pevrone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</a:rPr>
              <a:t>το 1845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</a:rPr>
              <a:t>και για αρκετό καιρό ήταν γνωστή ως άλας του </a:t>
            </a:r>
            <a:r>
              <a:rPr lang="en-US" sz="1400" i="1" dirty="0" err="1" smtClean="0">
                <a:solidFill>
                  <a:srgbClr val="002060"/>
                </a:solidFill>
                <a:latin typeface="Century" pitchFamily="18" charset="0"/>
              </a:rPr>
              <a:t>Pevrone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. 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</a:rPr>
              <a:t>Η δομή της βρέθηκε το 1893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</a:rPr>
              <a:t>από τον 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A. Werner.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endParaRPr lang="en-US" sz="1400" i="1" dirty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4" name="13 - TextBox"/>
          <p:cNvSpPr txBox="1"/>
          <p:nvPr/>
        </p:nvSpPr>
        <p:spPr>
          <a:xfrm>
            <a:off x="685800" y="4303693"/>
            <a:ext cx="807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v"/>
            </a:pP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Κατά τη δεκαετία του ‘60 από πειράματα που έκανε ο Β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Rosenberg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του Πολιτειακού Πανεπιστημίου του Μίσιγκαν των ΗΠΑ, βρέθηκε ότι αναστέλλει την κυτταρική διαίρεση στα 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E. coli. 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Παρουσία διαλύματος </a:t>
            </a:r>
            <a:r>
              <a:rPr lang="en-US" sz="1400" i="1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-DDP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παρότι το μέγεθος των 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E. coli 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αύξανε κατά 300 φορές, ο κυτταρικός τους πολλαπλασιασμός σταματούσε. </a:t>
            </a:r>
            <a:endParaRPr lang="en-US" sz="1400" i="1" dirty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5" name="14 - TextBox"/>
          <p:cNvSpPr txBox="1"/>
          <p:nvPr/>
        </p:nvSpPr>
        <p:spPr>
          <a:xfrm>
            <a:off x="685800" y="5281136"/>
            <a:ext cx="7772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v"/>
            </a:pP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Βασιζόμενος σε αυτά τα αποτελέσματα, ο 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Rosenberg 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χρησιμοποίησε το </a:t>
            </a:r>
            <a:r>
              <a:rPr lang="el-GR" sz="1400" i="1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σύμπλοκο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αυτό για την αναστολή  ανάπτυξης σαρκωμάτων σε αρουραίους. Το 1978 το </a:t>
            </a:r>
            <a:r>
              <a:rPr lang="en-US" sz="1400" i="1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-DDP </a:t>
            </a:r>
            <a:r>
              <a:rPr lang="el-GR" sz="1400" i="1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εγκρίθηκε για χρήση του ως αντικαρκινικού φαρμάκου.  </a:t>
            </a:r>
            <a:endParaRPr lang="en-US" sz="1400" i="1" dirty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6" name="15 - TextBox"/>
          <p:cNvSpPr txBox="1"/>
          <p:nvPr/>
        </p:nvSpPr>
        <p:spPr>
          <a:xfrm>
            <a:off x="152400" y="3352800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Ιστορικά Στοιχεία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- Ορθογώνιο"/>
          <p:cNvSpPr/>
          <p:nvPr/>
        </p:nvSpPr>
        <p:spPr>
          <a:xfrm>
            <a:off x="2414093" y="28194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endParaRPr lang="en-US" dirty="0">
              <a:solidFill>
                <a:srgbClr val="002060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TextBox"/>
          <p:cNvSpPr txBox="1"/>
          <p:nvPr/>
        </p:nvSpPr>
        <p:spPr>
          <a:xfrm>
            <a:off x="1143000" y="118646"/>
            <a:ext cx="708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A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ντικαρκινικά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φάρμακα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με 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trans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γεωμετρική ισομέρεια 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3" name="2 - TextBox"/>
          <p:cNvSpPr txBox="1"/>
          <p:nvPr/>
        </p:nvSpPr>
        <p:spPr>
          <a:xfrm>
            <a:off x="76200" y="4572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Μέχρι πρότινος, θεωρείτο ότι ένα από τα προαπαιτούμενα για την εμφάνιση αντικαρκινικής δράσης από ενώσεις συναρμογής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ήταν η εμφάνιση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γεωμετρικής ισομέρειας. Το δόγμα αυτό βασίζονταν αφενός μεν στο ότι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trans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[Pt(NH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3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)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(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Cl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)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]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ή αλλιώς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trans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DDP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είναι τελείως αδρανές, αφετέρου δε, στο ότι τα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trans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δεν δύνανται να σχηματίσουν 1,2-ενδομοριακή ζεύξη βάσεων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γουανίνης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3475" y="1905000"/>
            <a:ext cx="18383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Ορθογώνιο"/>
          <p:cNvSpPr/>
          <p:nvPr/>
        </p:nvSpPr>
        <p:spPr>
          <a:xfrm>
            <a:off x="1514475" y="4038600"/>
            <a:ext cx="931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Farrell</a:t>
            </a:r>
            <a:endParaRPr 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876425"/>
            <a:ext cx="19145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3586006" y="4050268"/>
            <a:ext cx="2281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Navarro-</a:t>
            </a:r>
            <a:r>
              <a:rPr lang="en-US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Ranninger</a:t>
            </a:r>
            <a:endParaRPr lang="en-US" dirty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1933575"/>
            <a:ext cx="17335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6401856" y="4038600"/>
            <a:ext cx="1827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Natile-Coluccia</a:t>
            </a:r>
            <a:endParaRPr lang="en-US" dirty="0"/>
          </a:p>
        </p:txBody>
      </p:sp>
      <p:sp>
        <p:nvSpPr>
          <p:cNvPr id="10" name="9 - Ορθογώνιο"/>
          <p:cNvSpPr/>
          <p:nvPr/>
        </p:nvSpPr>
        <p:spPr>
          <a:xfrm>
            <a:off x="1143000" y="4538246"/>
            <a:ext cx="6563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Εμφάνιση αντικαρκινικής δράσης – Εξίσου δραστικά με το </a:t>
            </a:r>
            <a:r>
              <a:rPr lang="en-US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endParaRPr lang="en-US" sz="1600" dirty="0"/>
          </a:p>
        </p:txBody>
      </p:sp>
      <p:sp>
        <p:nvSpPr>
          <p:cNvPr id="11" name="10 - Ορθογώνιο"/>
          <p:cNvSpPr/>
          <p:nvPr/>
        </p:nvSpPr>
        <p:spPr>
          <a:xfrm>
            <a:off x="2057400" y="5181600"/>
            <a:ext cx="49648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Δραστικά έναντι όγκων ανθεκτικών στο </a:t>
            </a:r>
            <a:r>
              <a:rPr lang="en-US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endParaRPr lang="en-US" sz="1600" dirty="0"/>
          </a:p>
        </p:txBody>
      </p:sp>
      <p:sp>
        <p:nvSpPr>
          <p:cNvPr id="12" name="11 - Ορθογώνιο"/>
          <p:cNvSpPr/>
          <p:nvPr/>
        </p:nvSpPr>
        <p:spPr>
          <a:xfrm>
            <a:off x="2667000" y="5715000"/>
            <a:ext cx="3398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Διαφορετικός μηχανισμός δράσης</a:t>
            </a:r>
            <a:endParaRPr lang="en-US" sz="1600" dirty="0"/>
          </a:p>
        </p:txBody>
      </p:sp>
      <p:sp>
        <p:nvSpPr>
          <p:cNvPr id="13" name="12 - Ορθογώνιο"/>
          <p:cNvSpPr/>
          <p:nvPr/>
        </p:nvSpPr>
        <p:spPr>
          <a:xfrm>
            <a:off x="2209800" y="6290846"/>
            <a:ext cx="4365298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Δεν εισήλθαν σε φάση κλινικών δοκιμών !!(</a:t>
            </a:r>
            <a:r>
              <a:rPr lang="el-GR" sz="16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?</a:t>
            </a: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  <p:bldP spid="10" grpId="0"/>
      <p:bldP spid="11" grpId="0"/>
      <p:bldP spid="12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1676400" y="152400"/>
            <a:ext cx="58674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Πιθανός στόχος των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trans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ενώσεων είναι πρωτεΐνες εκτός από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200400" y="914400"/>
          <a:ext cx="2346325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CS ChemDraw Drawing" r:id="rId3" imgW="2346596" imgH="1548069" progId="ChemDraw.Document.6.0">
                  <p:embed/>
                </p:oleObj>
              </mc:Choice>
              <mc:Fallback>
                <p:oleObj name="CS ChemDraw Drawing" r:id="rId3" imgW="2346596" imgH="1548069" progId="ChemDraw.Document.6.0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914400"/>
                        <a:ext cx="2346325" cy="154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5 - TextBox"/>
          <p:cNvSpPr txBox="1"/>
          <p:nvPr/>
        </p:nvSpPr>
        <p:spPr>
          <a:xfrm>
            <a:off x="533400" y="609600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Παραδείγματα</a:t>
            </a:r>
            <a:endParaRPr lang="en-US" sz="16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3124200" y="2438400"/>
            <a:ext cx="2509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trans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[PtCl</a:t>
            </a:r>
            <a:r>
              <a:rPr lang="en-US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(2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hepy)</a:t>
            </a:r>
            <a:r>
              <a:rPr lang="en-US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]</a:t>
            </a:r>
            <a:endParaRPr lang="en-US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8" name="7 - TextBox"/>
          <p:cNvSpPr txBox="1"/>
          <p:nvPr/>
        </p:nvSpPr>
        <p:spPr>
          <a:xfrm>
            <a:off x="1905000" y="2743200"/>
            <a:ext cx="510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Δραστικότερο από τα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Carboplatin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Oxaliplatin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2362200" y="3121223"/>
          <a:ext cx="3800475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CS ChemDraw Drawing" r:id="rId5" imgW="3800498" imgH="1092421" progId="ChemDraw.Document.6.0">
                  <p:embed/>
                </p:oleObj>
              </mc:Choice>
              <mc:Fallback>
                <p:oleObj name="CS ChemDraw Drawing" r:id="rId5" imgW="3800498" imgH="1092421" progId="ChemDraw.Document.6.0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121223"/>
                        <a:ext cx="3800475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9 - Ορθογώνιο"/>
          <p:cNvSpPr/>
          <p:nvPr/>
        </p:nvSpPr>
        <p:spPr>
          <a:xfrm>
            <a:off x="2977380" y="4188023"/>
            <a:ext cx="3066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trans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[PtCl</a:t>
            </a:r>
            <a:r>
              <a:rPr lang="en-US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(Me</a:t>
            </a:r>
            <a:r>
              <a:rPr lang="en-US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C=NOH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)</a:t>
            </a:r>
            <a:r>
              <a:rPr lang="en-US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</a:rPr>
              <a:t>]</a:t>
            </a:r>
            <a:endParaRPr lang="en-US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2590800" y="4569023"/>
            <a:ext cx="342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20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φορές δραστικότερο από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!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3" name="12 - TextBox"/>
          <p:cNvSpPr txBox="1"/>
          <p:nvPr/>
        </p:nvSpPr>
        <p:spPr>
          <a:xfrm>
            <a:off x="1447800" y="526798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Trans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σουλφοναμίδια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(αντιβιοτικά) (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Trans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μονοσουλφοναμίδιο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TextBox"/>
          <p:cNvSpPr txBox="1"/>
          <p:nvPr/>
        </p:nvSpPr>
        <p:spPr>
          <a:xfrm>
            <a:off x="1600200" y="118646"/>
            <a:ext cx="563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Πολυπυρηνικά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αντικαρκινικά φάρμακα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630978"/>
            <a:ext cx="5430984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- TextBox"/>
          <p:cNvSpPr txBox="1"/>
          <p:nvPr/>
        </p:nvSpPr>
        <p:spPr>
          <a:xfrm>
            <a:off x="914400" y="457200"/>
            <a:ext cx="7162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πολυπυρηνική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ένωση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Farrell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το πλέον χαρακτηριστικό παράδειγμα αντικαρκινικής ένωσης του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λευκοχρύσου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που δε βασίζεται στους κλασικούς κανόνες που διέπουν το σχεδιασμό αντικαρκινικών ενώσεων του μετάλλου αυτού.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1676400" y="2938046"/>
            <a:ext cx="5562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</a:t>
            </a:r>
            <a:r>
              <a:rPr lang="el-GR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πολυπυρηνικό</a:t>
            </a: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σύμπλοκο</a:t>
            </a: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Farrell (BBR3464)</a:t>
            </a:r>
            <a:endParaRPr lang="en-US" sz="1600" dirty="0"/>
          </a:p>
        </p:txBody>
      </p:sp>
      <p:sp>
        <p:nvSpPr>
          <p:cNvPr id="6" name="5 - Στρογγυλεμένο ορθογώνιο"/>
          <p:cNvSpPr/>
          <p:nvPr/>
        </p:nvSpPr>
        <p:spPr>
          <a:xfrm>
            <a:off x="4495800" y="1630978"/>
            <a:ext cx="1524000" cy="45720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6 - Στρογγυλεμένο ορθογώνιο"/>
          <p:cNvSpPr/>
          <p:nvPr/>
        </p:nvSpPr>
        <p:spPr>
          <a:xfrm>
            <a:off x="2667000" y="2392978"/>
            <a:ext cx="1524000" cy="45720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7 - Ορθογώνιο"/>
          <p:cNvSpPr/>
          <p:nvPr/>
        </p:nvSpPr>
        <p:spPr>
          <a:xfrm>
            <a:off x="457200" y="3429000"/>
            <a:ext cx="3886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 smtClean="0">
                <a:solidFill>
                  <a:schemeClr val="accent6">
                    <a:lumMod val="75000"/>
                  </a:schemeClr>
                </a:solidFill>
                <a:latin typeface="Century" pitchFamily="18" charset="0"/>
                <a:cs typeface="Arial" pitchFamily="34" charset="0"/>
              </a:rPr>
              <a:t>Εύκαμπτα γεφυρωτικά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  <a:latin typeface="Century" pitchFamily="18" charset="0"/>
                <a:cs typeface="Arial" pitchFamily="34" charset="0"/>
              </a:rPr>
              <a:t>ligand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600" dirty="0" err="1" smtClean="0">
                <a:solidFill>
                  <a:schemeClr val="accent6">
                    <a:lumMod val="75000"/>
                  </a:schemeClr>
                </a:solidFill>
                <a:latin typeface="Century" pitchFamily="18" charset="0"/>
                <a:cs typeface="Arial" pitchFamily="34" charset="0"/>
              </a:rPr>
              <a:t>διαμίνης</a:t>
            </a:r>
            <a:r>
              <a:rPr lang="el-GR" sz="1600" dirty="0" smtClean="0">
                <a:solidFill>
                  <a:schemeClr val="accent6">
                    <a:lumMod val="75000"/>
                  </a:schemeClr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8 - Ορθογώνιο"/>
          <p:cNvSpPr/>
          <p:nvPr/>
        </p:nvSpPr>
        <p:spPr>
          <a:xfrm>
            <a:off x="762000" y="3810000"/>
            <a:ext cx="541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Απουσία αποχωρούντων ομάδων </a:t>
            </a:r>
            <a:r>
              <a:rPr lang="en-US" sz="1600" dirty="0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(</a:t>
            </a:r>
            <a:r>
              <a:rPr lang="en-US" sz="1600" dirty="0" err="1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600" dirty="0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) </a:t>
            </a:r>
            <a:r>
              <a:rPr lang="el-GR" sz="1600" dirty="0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σε θέσεις </a:t>
            </a:r>
            <a:r>
              <a:rPr lang="en-US" sz="1600" dirty="0" err="1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600" dirty="0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0" name="9 - Ορθογώνιο"/>
          <p:cNvSpPr/>
          <p:nvPr/>
        </p:nvSpPr>
        <p:spPr>
          <a:xfrm>
            <a:off x="1066800" y="4114800"/>
            <a:ext cx="731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Δραστικότερο από το </a:t>
            </a:r>
            <a:r>
              <a:rPr lang="en-US" sz="1600" dirty="0" err="1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6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6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και δραστικό έναντι ευρέως φάσματος όγκων.</a:t>
            </a:r>
          </a:p>
          <a:p>
            <a:r>
              <a:rPr lang="el-GR" sz="16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Δραστικό έναντι όγκων ανθεκτικών στο </a:t>
            </a:r>
            <a:r>
              <a:rPr lang="en-US" sz="1600" dirty="0" err="1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6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838200" y="4953000"/>
            <a:ext cx="731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 μηχανισμός δράσης του θεωρείται ότι περιλαμβάνει σχηματισμό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adducts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 ζεύξη βάσεων που ανήκουν είτε στην ίδια αλυσίδα είτε σε δυο διαφορετικές αλυσίδες. Επιπλέον, πιστεύεται ότι προκαλεί μη αντιστρεπτή αλλαγή της διαμόρφωσης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από Β- σε Ζ-. Η ένωση πέρασε σε κλινικές δοκιμές Φάσης ΙΙ (δοκιμές σε ασθενείς). 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3" name="12 - Έλλειψη"/>
          <p:cNvSpPr/>
          <p:nvPr/>
        </p:nvSpPr>
        <p:spPr>
          <a:xfrm>
            <a:off x="6248400" y="1752600"/>
            <a:ext cx="457200" cy="10668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13 - Έλλειψη"/>
          <p:cNvSpPr/>
          <p:nvPr/>
        </p:nvSpPr>
        <p:spPr>
          <a:xfrm>
            <a:off x="2057400" y="1752600"/>
            <a:ext cx="457200" cy="10668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 animBg="1"/>
      <p:bldP spid="7" grpId="0" animBg="1"/>
      <p:bldP spid="8" grpId="0"/>
      <p:bldP spid="9" grpId="0"/>
      <p:bldP spid="10" grpId="0"/>
      <p:bldP spid="12" grpId="0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447800"/>
            <a:ext cx="4552950" cy="482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TextBox"/>
          <p:cNvSpPr txBox="1"/>
          <p:nvPr/>
        </p:nvSpPr>
        <p:spPr>
          <a:xfrm>
            <a:off x="1524000" y="480536"/>
            <a:ext cx="6096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To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μόριο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Farrell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ενώνεται με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μέσω μη ομοιοπολικών αλληλεπιδράσεων (ηλεκτροστατικές και δεσμοί Η). Δομή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ακτίνων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-Χ έδειξε ότι σχηματίζονται δεσμοί Η με τις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φωσφωρικές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ομάδες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DNA. 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3276600" y="92458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Προκαλεί βλάβες στο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που επιδιορθώνονται πολύ πιο δύσκολα από ότι εκείνες που προκαλεί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1752600" y="4572000"/>
            <a:ext cx="5943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600" dirty="0" smtClean="0">
                <a:solidFill>
                  <a:srgbClr val="002060"/>
                </a:solidFill>
                <a:latin typeface="Century" pitchFamily="18" charset="0"/>
              </a:rPr>
              <a:t>[Pt</a:t>
            </a:r>
            <a:r>
              <a:rPr lang="pt-BR" sz="1600" baseline="-25000" dirty="0" smtClean="0">
                <a:solidFill>
                  <a:srgbClr val="002060"/>
                </a:solidFill>
                <a:latin typeface="Century" pitchFamily="18" charset="0"/>
              </a:rPr>
              <a:t>3</a:t>
            </a:r>
            <a:r>
              <a:rPr lang="pt-BR" sz="1600" dirty="0" smtClean="0">
                <a:solidFill>
                  <a:srgbClr val="002060"/>
                </a:solidFill>
                <a:latin typeface="Century" pitchFamily="18" charset="0"/>
              </a:rPr>
              <a:t>Cl</a:t>
            </a:r>
            <a:r>
              <a:rPr lang="pt-BR" sz="1600" baseline="-25000" dirty="0" smtClean="0">
                <a:solidFill>
                  <a:srgbClr val="002060"/>
                </a:solidFill>
                <a:latin typeface="Century" pitchFamily="18" charset="0"/>
              </a:rPr>
              <a:t>3</a:t>
            </a:r>
            <a:r>
              <a:rPr lang="pt-BR" sz="1600" dirty="0" smtClean="0">
                <a:solidFill>
                  <a:srgbClr val="002060"/>
                </a:solidFill>
                <a:latin typeface="Century" pitchFamily="18" charset="0"/>
              </a:rPr>
              <a:t>(hptab)]</a:t>
            </a:r>
            <a:r>
              <a:rPr lang="pt-BR" sz="1600" baseline="30000" dirty="0" smtClean="0">
                <a:solidFill>
                  <a:srgbClr val="002060"/>
                </a:solidFill>
                <a:latin typeface="Century" pitchFamily="18" charset="0"/>
              </a:rPr>
              <a:t>3+</a:t>
            </a:r>
          </a:p>
          <a:p>
            <a:pPr algn="ctr"/>
            <a:r>
              <a:rPr lang="pt-BR" sz="1600" dirty="0" smtClean="0">
                <a:solidFill>
                  <a:srgbClr val="002060"/>
                </a:solidFill>
                <a:latin typeface="Century" pitchFamily="18" charset="0"/>
              </a:rPr>
              <a:t>(hptab = N,N,N,N,N,N-hexakis(2-pyridylmethyl)-1,3,5-tris(aminomethyl)benzene), 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250580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1143000" y="2133600"/>
            <a:ext cx="914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600" dirty="0" smtClean="0">
                <a:solidFill>
                  <a:srgbClr val="002060"/>
                </a:solidFill>
                <a:latin typeface="Century" pitchFamily="18" charset="0"/>
              </a:rPr>
              <a:t>AMPZ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5163" y="2243138"/>
            <a:ext cx="27336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- TextBox"/>
          <p:cNvSpPr txBox="1"/>
          <p:nvPr/>
        </p:nvSpPr>
        <p:spPr>
          <a:xfrm>
            <a:off x="2514600" y="5638800"/>
            <a:ext cx="41910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Δραστικό έναντι όγκων ανθεκτικών στο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- TextBox"/>
          <p:cNvSpPr txBox="1"/>
          <p:nvPr/>
        </p:nvSpPr>
        <p:spPr>
          <a:xfrm>
            <a:off x="1143000" y="228600"/>
            <a:ext cx="7239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‘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Στρατηγικές’ χορήγησης αντικαρκινικών φαρμάκων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7" name="6 - TextBox"/>
          <p:cNvSpPr txBox="1"/>
          <p:nvPr/>
        </p:nvSpPr>
        <p:spPr>
          <a:xfrm>
            <a:off x="838200" y="77218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Χρήση παθητικών μεταφορέων όπως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νανομεταφορέων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νανοσωλήνων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νανοσωματιδίων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κ.λπ.) έτσι ώστε να διευκολύνεται η προσέγγιση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από 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8" name="7 - TextBox"/>
          <p:cNvSpPr txBox="1"/>
          <p:nvPr/>
        </p:nvSpPr>
        <p:spPr>
          <a:xfrm>
            <a:off x="838200" y="12954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Χρήση ενεργών μεταφορέων όπως οιστρογόνων και προγεστερόνης που ενώνονται σε διάφορους υποδοχείς των καρκινικών κυττάρων. Αυτό τελικά βοηθά την προσέγγιση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από 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Παράγωγα τεστοστερόνης,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οιστραδιόλη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λιπόφιλη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εθιστερόνη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χρησιμοποιούνται επίσης για τον ίδιο σκοπό (παράγωγα των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συμπλόκων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Pt).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9" name="8 - TextBox"/>
          <p:cNvSpPr txBox="1"/>
          <p:nvPr/>
        </p:nvSpPr>
        <p:spPr>
          <a:xfrm>
            <a:off x="838200" y="221998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Χορήγηση ενώσεων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σε συνδυασμό με άλλα αντικαρκινικά φάρμακα π.χ.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θιοσεμικαρβαζόνες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καμπτοτεχίνη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κ. ά.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4" name="13 - TextBox"/>
          <p:cNvSpPr txBox="1"/>
          <p:nvPr/>
        </p:nvSpPr>
        <p:spPr>
          <a:xfrm>
            <a:off x="1905000" y="3048000"/>
            <a:ext cx="533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Αντικαρκινικά φάρμακα που στοχεύουν τα μιτοχόνδρια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5" name="14 - TextBox"/>
          <p:cNvSpPr txBox="1"/>
          <p:nvPr/>
        </p:nvSpPr>
        <p:spPr>
          <a:xfrm>
            <a:off x="1143000" y="3505200"/>
            <a:ext cx="6781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Δημιουργία φαρμάκων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οποία μεταφέρονται με τη βοήθεια ανθρακούχων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νανοδομών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στοχεύουν το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μιτοχονδριακό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DNA,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mtDNA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Η καταστροφή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mtDNA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οδηγεί σε απόπτωση και καταστροφή των καρκινικών κυττάρων.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6" name="15 - TextBox"/>
          <p:cNvSpPr txBox="1"/>
          <p:nvPr/>
        </p:nvSpPr>
        <p:spPr>
          <a:xfrm>
            <a:off x="1371600" y="4648200"/>
            <a:ext cx="647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Αντικαρκινικά φάρμακα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με </a:t>
            </a:r>
            <a:r>
              <a:rPr lang="en-US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ligands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intercalators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5181600"/>
            <a:ext cx="2667000" cy="108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5029200"/>
            <a:ext cx="236220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TextBox"/>
          <p:cNvSpPr txBox="1"/>
          <p:nvPr/>
        </p:nvSpPr>
        <p:spPr>
          <a:xfrm>
            <a:off x="3200400" y="1524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Εισχώρηση (Ι</a:t>
            </a:r>
            <a:r>
              <a:rPr lang="en-US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ntercalation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)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8" name="7 - TextBox"/>
          <p:cNvSpPr txBox="1"/>
          <p:nvPr/>
        </p:nvSpPr>
        <p:spPr>
          <a:xfrm>
            <a:off x="1295400" y="54358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Εισχώρηση του επίπεδου μορίου ενός φαρμάκου μεταξύ των βάσεων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αλληλεπίδραση γίνεται με ανάπτυξη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διαμοριακών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δυνάμεων τύπου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van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der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Waals.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9" name="8 - TextBox"/>
          <p:cNvSpPr txBox="1"/>
          <p:nvPr/>
        </p:nvSpPr>
        <p:spPr>
          <a:xfrm>
            <a:off x="533400" y="1295400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Παράδειγμα</a:t>
            </a:r>
            <a:endParaRPr lang="en-US" sz="16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057400"/>
            <a:ext cx="337204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- TextBox"/>
          <p:cNvSpPr txBox="1"/>
          <p:nvPr/>
        </p:nvSpPr>
        <p:spPr>
          <a:xfrm>
            <a:off x="1371600" y="1752601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Δεοξορουβικίνη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Deoxorubicin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438400"/>
            <a:ext cx="3886200" cy="2622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3581400"/>
            <a:ext cx="17145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TextBox"/>
          <p:cNvSpPr txBox="1"/>
          <p:nvPr/>
        </p:nvSpPr>
        <p:spPr>
          <a:xfrm>
            <a:off x="3485335" y="152400"/>
            <a:ext cx="2178802" cy="461665"/>
          </a:xfrm>
          <a:prstGeom prst="rect">
            <a:avLst/>
          </a:prstGeom>
          <a:solidFill>
            <a:schemeClr val="tx2">
              <a:lumMod val="50000"/>
            </a:schemeClr>
          </a:solidFill>
          <a:ln w="57150">
            <a:solidFill>
              <a:srgbClr val="00FFF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l-GR" sz="24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Παλλάδιο, </a:t>
            </a:r>
            <a:r>
              <a:rPr lang="en-US" sz="24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Pd</a:t>
            </a:r>
            <a:r>
              <a:rPr lang="el-GR" sz="24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3" name="2 - TextBox"/>
          <p:cNvSpPr txBox="1"/>
          <p:nvPr/>
        </p:nvSpPr>
        <p:spPr>
          <a:xfrm>
            <a:off x="304800" y="6096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Μειονεκτήματα σε σχέση με το λευκόχρυσο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4" name="3 - TextBox"/>
          <p:cNvSpPr txBox="1"/>
          <p:nvPr/>
        </p:nvSpPr>
        <p:spPr>
          <a:xfrm>
            <a:off x="304800" y="1013936"/>
            <a:ext cx="7772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  <a:buSzPct val="150000"/>
              <a:buBlip>
                <a:blip r:embed="rId4"/>
              </a:buBlip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Pd(II)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κινητικά δραστικότερα και ανταλλάσουν τα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τους 10</a:t>
            </a:r>
            <a:r>
              <a:rPr lang="el-GR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5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φορές ταχύτερα σε σχέση με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Αυτό έχει ως αποτέλεσμα ταχύτερη υδρόλυση εντός του οργανισμού, παραγωγή πολύ δραστικών ενώσεων οι οποίες προκαλούν τοξικότητα.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304800" y="1775936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  <a:buSzPct val="150000"/>
              <a:buBlip>
                <a:blip r:embed="rId4"/>
              </a:buBlip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παλλάδιο σχηματίζει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με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trans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γεωμετρία η οποία είναι γενικά ανεπιθύμητη για ένα αντικαρκινικό φάρμακο.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8" name="7 - TextBox"/>
          <p:cNvSpPr txBox="1"/>
          <p:nvPr/>
        </p:nvSpPr>
        <p:spPr>
          <a:xfrm>
            <a:off x="304800" y="22860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Πλεονεκτήματα σε σχέση με το λευκόχρυσο</a:t>
            </a:r>
            <a:endParaRPr lang="en-US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9" name="8 - TextBox"/>
          <p:cNvSpPr txBox="1"/>
          <p:nvPr/>
        </p:nvSpPr>
        <p:spPr>
          <a:xfrm>
            <a:off x="304800" y="2655332"/>
            <a:ext cx="7772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00FF"/>
              </a:buClr>
              <a:buSzPct val="150000"/>
              <a:buFont typeface="Times New Roman" pitchFamily="18" charset="0"/>
              <a:buChar char="√"/>
            </a:pP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Pd(II)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εμφανίζουν καλύτερη διαλυτότητα σε σχέση με εκείνα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2514600" y="297180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Αντικαρκινικά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του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Pd(II)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3" name="12 - TextBox"/>
          <p:cNvSpPr txBox="1"/>
          <p:nvPr/>
        </p:nvSpPr>
        <p:spPr>
          <a:xfrm>
            <a:off x="304800" y="617220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2,2':6',2''-terpyridine (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terpy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</a:t>
            </a:r>
            <a:endParaRPr lang="el-GR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4" name="13 - Ορθογώνιο"/>
          <p:cNvSpPr/>
          <p:nvPr/>
        </p:nvSpPr>
        <p:spPr>
          <a:xfrm>
            <a:off x="2756739" y="3276600"/>
            <a:ext cx="34916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6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που έχουν χρησιμοποιηθεί</a:t>
            </a:r>
            <a:endParaRPr lang="en-US" sz="16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581400"/>
            <a:ext cx="24288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- Ορθογώνιο"/>
          <p:cNvSpPr/>
          <p:nvPr/>
        </p:nvSpPr>
        <p:spPr>
          <a:xfrm>
            <a:off x="607451" y="4724400"/>
            <a:ext cx="18309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Θειοσεμικαρβαζόνες</a:t>
            </a:r>
            <a:endParaRPr lang="el-GR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6" name="15 - Ορθογώνιο"/>
          <p:cNvSpPr/>
          <p:nvPr/>
        </p:nvSpPr>
        <p:spPr>
          <a:xfrm>
            <a:off x="2981500" y="4724400"/>
            <a:ext cx="15905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Θειοκαρβαμιδικά</a:t>
            </a:r>
            <a:endParaRPr lang="el-GR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5029201" y="3733800"/>
          <a:ext cx="990600" cy="751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" name="CS ChemDraw Drawing" r:id="rId6" imgW="1112156" imgH="843812" progId="ChemDraw.Document.6.0">
                  <p:embed/>
                </p:oleObj>
              </mc:Choice>
              <mc:Fallback>
                <p:oleObj name="CS ChemDraw Drawing" r:id="rId6" imgW="1112156" imgH="843812" progId="ChemDraw.Document.6.0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1" y="3733800"/>
                        <a:ext cx="990600" cy="7517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17 - Ορθογώνιο"/>
          <p:cNvSpPr/>
          <p:nvPr/>
        </p:nvSpPr>
        <p:spPr>
          <a:xfrm>
            <a:off x="4931785" y="4495800"/>
            <a:ext cx="10118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Πυριδίνες</a:t>
            </a:r>
            <a:endParaRPr lang="el-GR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6477000" y="3810001"/>
          <a:ext cx="1725419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7" name="CS ChemDraw Drawing" r:id="rId8" imgW="1880408" imgH="747986" progId="ChemDraw.Document.6.0">
                  <p:embed/>
                </p:oleObj>
              </mc:Choice>
              <mc:Fallback>
                <p:oleObj name="CS ChemDraw Drawing" r:id="rId8" imgW="1880408" imgH="747986" progId="ChemDraw.Document.6.0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3810001"/>
                        <a:ext cx="1725419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20 - Ορθογώνιο"/>
          <p:cNvSpPr/>
          <p:nvPr/>
        </p:nvSpPr>
        <p:spPr>
          <a:xfrm>
            <a:off x="6610246" y="4492823"/>
            <a:ext cx="16193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Διπυριδίνη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bipy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</a:t>
            </a:r>
            <a:endParaRPr lang="el-GR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533400" y="5181600"/>
          <a:ext cx="2070022" cy="1066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8" name="CS ChemDraw Drawing" r:id="rId10" imgW="2584414" imgH="1331582" progId="ChemDraw.Document.6.0">
                  <p:embed/>
                </p:oleObj>
              </mc:Choice>
              <mc:Fallback>
                <p:oleObj name="CS ChemDraw Drawing" r:id="rId10" imgW="2584414" imgH="1331582" progId="ChemDraw.Document.6.0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181600"/>
                        <a:ext cx="2070022" cy="10667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/>
        </p:nvGraphicFramePr>
        <p:xfrm>
          <a:off x="2895600" y="5200650"/>
          <a:ext cx="160020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9" name="CS ChemDraw Drawing" r:id="rId12" imgW="1880138" imgH="1227928" progId="ChemDraw.Document.6.0">
                  <p:embed/>
                </p:oleObj>
              </mc:Choice>
              <mc:Fallback>
                <p:oleObj name="CS ChemDraw Drawing" r:id="rId12" imgW="1880138" imgH="1227928" progId="ChemDraw.Document.6.0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200650"/>
                        <a:ext cx="1600200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24 - TextBox"/>
          <p:cNvSpPr txBox="1"/>
          <p:nvPr/>
        </p:nvSpPr>
        <p:spPr>
          <a:xfrm>
            <a:off x="2895600" y="6172200"/>
            <a:ext cx="16002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φαινανθρολίνες</a:t>
            </a:r>
            <a:endParaRPr lang="el-GR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28683" name="Object 11"/>
          <p:cNvGraphicFramePr>
            <a:graphicFrameLocks noChangeAspect="1"/>
          </p:cNvGraphicFramePr>
          <p:nvPr/>
        </p:nvGraphicFramePr>
        <p:xfrm>
          <a:off x="4905375" y="5181600"/>
          <a:ext cx="119062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0" name="CS ChemDraw Drawing" r:id="rId14" imgW="1317851" imgH="1177720" progId="ChemDraw.Document.6.0">
                  <p:embed/>
                </p:oleObj>
              </mc:Choice>
              <mc:Fallback>
                <p:oleObj name="CS ChemDraw Drawing" r:id="rId14" imgW="1317851" imgH="1177720" progId="ChemDraw.Document.6.0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5375" y="5181600"/>
                        <a:ext cx="119062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27 - TextBox"/>
          <p:cNvSpPr txBox="1"/>
          <p:nvPr/>
        </p:nvSpPr>
        <p:spPr>
          <a:xfrm>
            <a:off x="4905375" y="6172200"/>
            <a:ext cx="11430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κινολίνες</a:t>
            </a:r>
            <a:endParaRPr lang="el-GR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28685" name="Object 13"/>
          <p:cNvGraphicFramePr>
            <a:graphicFrameLocks noChangeAspect="1"/>
          </p:cNvGraphicFramePr>
          <p:nvPr/>
        </p:nvGraphicFramePr>
        <p:xfrm>
          <a:off x="6705600" y="5029200"/>
          <a:ext cx="1339048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1" name="CS ChemDraw Drawing" r:id="rId16" imgW="1436895" imgH="1471948" progId="ChemDraw.Document.6.0">
                  <p:embed/>
                </p:oleObj>
              </mc:Choice>
              <mc:Fallback>
                <p:oleObj name="CS ChemDraw Drawing" r:id="rId16" imgW="1436895" imgH="1471948" progId="ChemDraw.Document.6.0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5029200"/>
                        <a:ext cx="1339048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31 - TextBox"/>
          <p:cNvSpPr txBox="1"/>
          <p:nvPr/>
        </p:nvSpPr>
        <p:spPr>
          <a:xfrm>
            <a:off x="6477000" y="6324600"/>
            <a:ext cx="220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Παράγωγα Σακχαρίνης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/>
      <p:bldP spid="6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8" grpId="0"/>
      <p:bldP spid="21" grpId="0"/>
      <p:bldP spid="25" grpId="0"/>
      <p:bldP spid="28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TextBox"/>
          <p:cNvSpPr txBox="1"/>
          <p:nvPr/>
        </p:nvSpPr>
        <p:spPr>
          <a:xfrm>
            <a:off x="381000" y="28194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Παραδείγματα ενώσεων παλλαδίου με βιολογική δράση</a:t>
            </a:r>
            <a:endParaRPr lang="en-US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3" name="2 - Ορθογώνιο"/>
          <p:cNvSpPr/>
          <p:nvPr/>
        </p:nvSpPr>
        <p:spPr>
          <a:xfrm>
            <a:off x="533400" y="762000"/>
            <a:ext cx="78486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9900"/>
              </a:buClr>
              <a:buSzPct val="120000"/>
              <a:buFont typeface="Wingdings" pitchFamily="2" charset="2"/>
              <a:buChar char="Ø"/>
            </a:pP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Χρήση ισχυρά συναρμοσμένων αζωτούχων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στο δραστικό θραύσμα για σταθεροποίηση.</a:t>
            </a:r>
            <a:endParaRPr lang="en-US" sz="1400" dirty="0"/>
          </a:p>
        </p:txBody>
      </p:sp>
      <p:sp>
        <p:nvSpPr>
          <p:cNvPr id="5" name="4 - TextBox"/>
          <p:cNvSpPr txBox="1"/>
          <p:nvPr/>
        </p:nvSpPr>
        <p:spPr>
          <a:xfrm>
            <a:off x="228600" y="1524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Στρατηγική σύνθεσης</a:t>
            </a:r>
            <a:endParaRPr lang="en-US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533400" y="1295400"/>
            <a:ext cx="5257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9900"/>
              </a:buClr>
              <a:buSzPct val="120000"/>
              <a:buFont typeface="Wingdings" pitchFamily="2" charset="2"/>
              <a:buChar char="Ø"/>
            </a:pP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Χρήση κατάλληλων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που αποχωρούν δυσκολότερα.</a:t>
            </a:r>
            <a:endParaRPr lang="en-US" sz="1400" dirty="0"/>
          </a:p>
        </p:txBody>
      </p:sp>
      <p:sp>
        <p:nvSpPr>
          <p:cNvPr id="8" name="7 - Ορθογώνιο"/>
          <p:cNvSpPr/>
          <p:nvPr/>
        </p:nvSpPr>
        <p:spPr>
          <a:xfrm>
            <a:off x="533400" y="1371601"/>
            <a:ext cx="55626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endParaRPr lang="en-US" sz="1400" dirty="0"/>
          </a:p>
        </p:txBody>
      </p:sp>
      <p:sp>
        <p:nvSpPr>
          <p:cNvPr id="10" name="9 - Ορθογώνιο"/>
          <p:cNvSpPr/>
          <p:nvPr/>
        </p:nvSpPr>
        <p:spPr>
          <a:xfrm>
            <a:off x="533400" y="1902023"/>
            <a:ext cx="5867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9900"/>
              </a:buClr>
              <a:buSzPct val="120000"/>
              <a:buFont typeface="Wingdings" pitchFamily="2" charset="2"/>
              <a:buChar char="Ø"/>
            </a:pP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Χρήση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διδραστικών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προς αποφυγή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/trans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ισομερείωσης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657600"/>
            <a:ext cx="4965188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609600" y="152400"/>
            <a:ext cx="800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Trans 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αντικαρκινικά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του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Pd(II) 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που περιέχουν ογκώδη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ligands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TextBox"/>
          <p:cNvSpPr txBox="1"/>
          <p:nvPr/>
        </p:nvSpPr>
        <p:spPr>
          <a:xfrm>
            <a:off x="685800" y="533400"/>
            <a:ext cx="76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Δίχλωρο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με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διδραστικά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σπερμιδίνης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σπερμίνης τα οποία παρεμποδίζουν την αντιγραφή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τη σταθεροποίηση των κυτταρικών μεμβρανών. Η αντικαρκινική τους δράση είτε είναι παρόμοια είτε χειρότερη από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5335" y="1496368"/>
            <a:ext cx="2514600" cy="88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1936" y="1447800"/>
            <a:ext cx="2895600" cy="92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- TextBox"/>
          <p:cNvSpPr txBox="1"/>
          <p:nvPr/>
        </p:nvSpPr>
        <p:spPr>
          <a:xfrm>
            <a:off x="1928735" y="3097649"/>
            <a:ext cx="3810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με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αιθυλενοδιαμίνη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πυριδίνη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Η τελευταία συναρμόζεται ισχυρά εξαιτίας του ότι η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αιθυλενοδιαμίνη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είναι ισχυρός δότης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e.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Ως αποτέλεσμα έχουμε ένα κινητικώς σταθερότερο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3535" y="30480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- TextBox"/>
          <p:cNvSpPr txBox="1"/>
          <p:nvPr/>
        </p:nvSpPr>
        <p:spPr>
          <a:xfrm>
            <a:off x="4876800" y="5029200"/>
            <a:ext cx="381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με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φαινανθρολίνη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που δίνουν δυνατότητα και για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intercalation.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Δυστυχώς, εμφανίζει χαμηλότερη δράση από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cisDDP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4648200"/>
            <a:ext cx="372380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- Ορθογώνιο"/>
          <p:cNvSpPr/>
          <p:nvPr/>
        </p:nvSpPr>
        <p:spPr>
          <a:xfrm>
            <a:off x="1852535" y="2438400"/>
            <a:ext cx="11176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Σπερμιδίνη</a:t>
            </a:r>
            <a:endParaRPr lang="en-US" sz="1400" dirty="0"/>
          </a:p>
        </p:txBody>
      </p:sp>
      <p:sp>
        <p:nvSpPr>
          <p:cNvPr id="15" name="14 - Ορθογώνιο"/>
          <p:cNvSpPr/>
          <p:nvPr/>
        </p:nvSpPr>
        <p:spPr>
          <a:xfrm>
            <a:off x="5798013" y="2438400"/>
            <a:ext cx="9621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Σπερμίνη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1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-76200" y="-76200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Μηχανισμός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Κυτταροστατικής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Δράσης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475362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4267200" cy="370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Δεξιό άγκιστρο"/>
          <p:cNvSpPr/>
          <p:nvPr/>
        </p:nvSpPr>
        <p:spPr>
          <a:xfrm>
            <a:off x="4343400" y="3200400"/>
            <a:ext cx="304800" cy="3505200"/>
          </a:xfrm>
          <a:prstGeom prst="rightBrace">
            <a:avLst>
              <a:gd name="adj1" fmla="val 36458"/>
              <a:gd name="adj2" fmla="val 4972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7 - Ορθογώνιο"/>
          <p:cNvSpPr/>
          <p:nvPr/>
        </p:nvSpPr>
        <p:spPr>
          <a:xfrm>
            <a:off x="4495800" y="4648200"/>
            <a:ext cx="1334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Αντιδράσεις Υδρόλυσης</a:t>
            </a:r>
            <a:endParaRPr lang="en-US" sz="1400" dirty="0"/>
          </a:p>
        </p:txBody>
      </p:sp>
      <p:sp>
        <p:nvSpPr>
          <p:cNvPr id="11" name="10 - Δεξιό άγκιστρο"/>
          <p:cNvSpPr/>
          <p:nvPr/>
        </p:nvSpPr>
        <p:spPr>
          <a:xfrm rot="16200000">
            <a:off x="2057400" y="914401"/>
            <a:ext cx="304800" cy="4114800"/>
          </a:xfrm>
          <a:prstGeom prst="rightBrace">
            <a:avLst>
              <a:gd name="adj1" fmla="val 36458"/>
              <a:gd name="adj2" fmla="val 4972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12 - Ευθύγραμμο βέλος σύνδεσης"/>
          <p:cNvCxnSpPr/>
          <p:nvPr/>
        </p:nvCxnSpPr>
        <p:spPr>
          <a:xfrm flipH="1" flipV="1">
            <a:off x="1143000" y="2286000"/>
            <a:ext cx="990600" cy="4572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- Ευθύγραμμο βέλος σύνδεσης"/>
          <p:cNvCxnSpPr/>
          <p:nvPr/>
        </p:nvCxnSpPr>
        <p:spPr>
          <a:xfrm flipV="1">
            <a:off x="2209800" y="2286000"/>
            <a:ext cx="457200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04800"/>
            <a:ext cx="3352800" cy="5174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- Ορθογώνιο"/>
          <p:cNvSpPr/>
          <p:nvPr/>
        </p:nvSpPr>
        <p:spPr>
          <a:xfrm>
            <a:off x="5257800" y="0"/>
            <a:ext cx="3886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Πιθανοί τρόποι αλληλεπίδρασης με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</a:t>
            </a:r>
            <a:endParaRPr lang="en-US" sz="1400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5334000"/>
            <a:ext cx="235438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21 - Ορθογώνιο"/>
          <p:cNvSpPr/>
          <p:nvPr/>
        </p:nvSpPr>
        <p:spPr>
          <a:xfrm>
            <a:off x="7391400" y="587758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Μονοδραστικό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adduct</a:t>
            </a:r>
            <a:endParaRPr lang="en-US" sz="1400" dirty="0"/>
          </a:p>
        </p:txBody>
      </p:sp>
      <p:sp>
        <p:nvSpPr>
          <p:cNvPr id="23" name="22 - Έλλειψη"/>
          <p:cNvSpPr/>
          <p:nvPr/>
        </p:nvSpPr>
        <p:spPr>
          <a:xfrm>
            <a:off x="7543800" y="1295400"/>
            <a:ext cx="1524000" cy="1219200"/>
          </a:xfrm>
          <a:prstGeom prst="ellipse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23 - Ορθογώνιο"/>
          <p:cNvSpPr/>
          <p:nvPr/>
        </p:nvSpPr>
        <p:spPr>
          <a:xfrm>
            <a:off x="5334000" y="990600"/>
            <a:ext cx="1600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‘Ξεδίπλωμα’ έλικας – Καταστροφή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</a:t>
            </a:r>
            <a:endParaRPr lang="en-US" sz="1400" dirty="0"/>
          </a:p>
        </p:txBody>
      </p:sp>
      <p:sp>
        <p:nvSpPr>
          <p:cNvPr id="25" name="24 - Ορθογώνιο"/>
          <p:cNvSpPr/>
          <p:nvPr/>
        </p:nvSpPr>
        <p:spPr>
          <a:xfrm>
            <a:off x="8382000" y="1597223"/>
            <a:ext cx="68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&gt; 70%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26" name="25 - Ορθογώνιο"/>
          <p:cNvSpPr/>
          <p:nvPr/>
        </p:nvSpPr>
        <p:spPr>
          <a:xfrm>
            <a:off x="8382000" y="2892623"/>
            <a:ext cx="68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FF"/>
                </a:solidFill>
                <a:latin typeface="Century" pitchFamily="18" charset="0"/>
                <a:cs typeface="Arial" pitchFamily="34" charset="0"/>
              </a:rPr>
              <a:t>20%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18" name="17 - Έλλειψη"/>
          <p:cNvSpPr/>
          <p:nvPr/>
        </p:nvSpPr>
        <p:spPr>
          <a:xfrm>
            <a:off x="7620000" y="2590800"/>
            <a:ext cx="1524000" cy="1219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11" grpId="0" animBg="1"/>
      <p:bldP spid="11" grpId="1" animBg="1"/>
      <p:bldP spid="20" grpId="0"/>
      <p:bldP spid="22" grpId="0"/>
      <p:bldP spid="23" grpId="0" animBg="1"/>
      <p:bldP spid="24" grpId="0"/>
      <p:bldP spid="25" grpId="0"/>
      <p:bldP spid="26" grpId="0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609600" y="1524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Αντικαρκινικά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του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Pd(II) 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που περιέχουν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διδραστικά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ligands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με μεικτούς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N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∩S 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και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N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∩O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δότες.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2209800" y="785337"/>
            <a:ext cx="464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αυτού του είδους είναι οριακά δραστικά.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7" name="6 - TextBox"/>
          <p:cNvSpPr txBox="1"/>
          <p:nvPr/>
        </p:nvSpPr>
        <p:spPr>
          <a:xfrm>
            <a:off x="533400" y="1219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Παραδείγματα</a:t>
            </a:r>
            <a:endParaRPr lang="en-US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5134" y="1828800"/>
            <a:ext cx="642586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TextBox"/>
          <p:cNvSpPr txBox="1"/>
          <p:nvPr/>
        </p:nvSpPr>
        <p:spPr>
          <a:xfrm>
            <a:off x="1371600" y="313438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Εμφανίζει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IC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50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&lt; 10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g/ml (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εν δυνάμει φάρμακο)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3962400" y="336298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Πιο δραστικό από το αντίστοιχο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1" name="10 - TextBox"/>
          <p:cNvSpPr txBox="1"/>
          <p:nvPr/>
        </p:nvSpPr>
        <p:spPr>
          <a:xfrm>
            <a:off x="1905000" y="54864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Αύξηση δραστικότητας με την εισαγωγή του ογκώδους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5334000" y="5715000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Εμφανίζει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τιμές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IC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50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ανάλογες με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-DDP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ενώ δραστικό και σε διαφορετικούς όγκους.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3" name="12 - TextBox"/>
          <p:cNvSpPr txBox="1"/>
          <p:nvPr/>
        </p:nvSpPr>
        <p:spPr>
          <a:xfrm>
            <a:off x="6172200" y="31974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Οριακά δραστικό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3385401" y="224135"/>
            <a:ext cx="2177199" cy="461665"/>
          </a:xfrm>
          <a:prstGeom prst="rect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l-GR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Ρουθήνιο, </a:t>
            </a:r>
            <a:r>
              <a:rPr lang="en-US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Ru</a:t>
            </a:r>
            <a:r>
              <a:rPr lang="el-GR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3" name="2 - TextBox"/>
          <p:cNvSpPr txBox="1"/>
          <p:nvPr/>
        </p:nvSpPr>
        <p:spPr>
          <a:xfrm>
            <a:off x="609600" y="762000"/>
            <a:ext cx="8077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έρευνα για τις ενώσεις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ξεκίνησε το 1980 ως ανταγωνιστικά φάρμακα έναντι των ενώσεων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πρώτο από αυτά ήταν το ανάλογο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χλωρο</a:t>
            </a:r>
            <a:r>
              <a:rPr lang="el-GR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αμμινο</a:t>
            </a:r>
            <a:r>
              <a:rPr lang="el-GR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ρουθήνιο(ΙΙΙ) (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οκταεδρικό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). Αν και εμφανίζει δράση, μειονεκτεί διότι έχει περιορισμένη διαλυτότητα.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3665537" y="1676400"/>
          <a:ext cx="1592263" cy="126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CS ChemDraw Drawing" r:id="rId3" imgW="1592111" imgH="1261400" progId="ChemDraw.Document.6.0">
                  <p:embed/>
                </p:oleObj>
              </mc:Choice>
              <mc:Fallback>
                <p:oleObj name="CS ChemDraw Drawing" r:id="rId3" imgW="1592111" imgH="1261400" progId="ChemDraw.Document.6.0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5537" y="1676400"/>
                        <a:ext cx="1592263" cy="1262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4 - TextBox"/>
          <p:cNvSpPr txBox="1"/>
          <p:nvPr/>
        </p:nvSpPr>
        <p:spPr>
          <a:xfrm>
            <a:off x="609600" y="3299936"/>
            <a:ext cx="807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Βελτίωση διαλυτότητας με χρήση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DMSO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ως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εμφανίζουν δράση τόσο σε πρωταρχικούς όσο και μεταστατικούς όγκους.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3962399"/>
            <a:ext cx="1905000" cy="2252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2590800" y="2286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Χαρακτηριστικά των ενώσεων του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Ru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TextBox"/>
          <p:cNvSpPr txBox="1"/>
          <p:nvPr/>
        </p:nvSpPr>
        <p:spPr>
          <a:xfrm>
            <a:off x="1219200" y="782359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v"/>
            </a:pP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Σε φυσιολογικές συνθήκες (βιολογικοί οργανισμοί) οι ενώσεις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σταθερές με βαθμίδες οξείδωσης ΙΙ και ΙΙΙ. Η τελευταία είναι και η πιο αδρανής.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1219200" y="1471136"/>
            <a:ext cx="6781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v"/>
            </a:pP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Με βαθμίδες οξείδωσης ΙΙ και ΙΙΙ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σχηματίζει συνήθως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οκταεδρικά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στα οποία μπορούμε να ρυθμίσουμε καλύτερα τις ηλεκτρονικές και στερεοχημικές ιδιότητες (εξαιτίας της παρουσίας των αξονικών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7" name="6 - TextBox"/>
          <p:cNvSpPr txBox="1"/>
          <p:nvPr/>
        </p:nvSpPr>
        <p:spPr>
          <a:xfrm>
            <a:off x="1219200" y="2461736"/>
            <a:ext cx="6781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v"/>
            </a:pP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Η ταχύτητα ανταλλαγής των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συγκρίσιμη με εκείνη των ενώσεων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Κυμαίνονται μεταξύ 0.01 και 0.001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</a:t>
            </a:r>
            <a:r>
              <a:rPr lang="en-US" sz="14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1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δηλαδή όση είναι και η ‘ζωή’ ενός κυττάρου. Έτσι, 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φθάνουν ανέπαφα στο στόχο τους.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9" name="8 - TextBox"/>
          <p:cNvSpPr txBox="1"/>
          <p:nvPr/>
        </p:nvSpPr>
        <p:spPr>
          <a:xfrm>
            <a:off x="1219200" y="3475672"/>
            <a:ext cx="731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v"/>
            </a:pP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Τα καρκινικά κύτταρα παράγουν συνήθως αυξημένες ποσότητες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τρανσφερίνης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αλβουμίνης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όπως και 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Fe (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ανήκουν στην ίδια ομάδα), εμφανίζει μια τάση να ενώνεται με την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τρανσφερίνη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έτσι να εισέρχεται κυρίως σε καρκινικά κύτταρα.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1219200" y="4419600"/>
            <a:ext cx="731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SzPct val="150000"/>
              <a:buFont typeface="Wingdings" pitchFamily="2" charset="2"/>
              <a:buChar char="v"/>
            </a:pP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(III)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θεωρούνται ως πρόδρομα φάρμακα δεδομένου ότι ανάγονται σε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(II).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Ειδικά στα κύτταρα στερεών όγκων υπάρχει ένα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υποξικό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(αναγωγικό) περιβάλλον, χαμηλού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pH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που ευνοεί αυτήν την αναγωγή. 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2286000" y="1524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Κατηγορίες αντικαρκινικών ενώσεων του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Ru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533400" y="685800"/>
            <a:ext cx="2514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με </a:t>
            </a:r>
            <a:r>
              <a:rPr lang="en-US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DMSO</a:t>
            </a:r>
            <a:endParaRPr lang="en-US" sz="1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38200" y="1066800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Παράδειγμα</a:t>
            </a:r>
            <a:endParaRPr lang="en-US" sz="16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3048000" y="533400"/>
            <a:ext cx="2895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Ru</a:t>
            </a:r>
            <a:r>
              <a:rPr lang="en-US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(III) </a:t>
            </a:r>
            <a:r>
              <a:rPr lang="el-GR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του τύπου </a:t>
            </a:r>
            <a:r>
              <a:rPr lang="en-US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[LH]trans</a:t>
            </a:r>
            <a:r>
              <a:rPr lang="el-GR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en-US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[RuCl</a:t>
            </a:r>
            <a:r>
              <a:rPr lang="en-US" sz="1600" b="1" baseline="-25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4</a:t>
            </a:r>
            <a:r>
              <a:rPr lang="en-US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(L)</a:t>
            </a:r>
            <a:r>
              <a:rPr lang="en-US" sz="1600" b="1" baseline="-25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2</a:t>
            </a:r>
            <a:r>
              <a:rPr lang="en-US" sz="1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] </a:t>
            </a:r>
            <a:endParaRPr lang="en-US" sz="1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9" name="8 - TextBox"/>
          <p:cNvSpPr txBox="1"/>
          <p:nvPr/>
        </p:nvSpPr>
        <p:spPr>
          <a:xfrm>
            <a:off x="3810000" y="1143000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Παράδειγμα</a:t>
            </a:r>
            <a:endParaRPr lang="en-US" sz="16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1" name="10 - Ορθογώνιο"/>
          <p:cNvSpPr/>
          <p:nvPr/>
        </p:nvSpPr>
        <p:spPr>
          <a:xfrm>
            <a:off x="6324600" y="533400"/>
            <a:ext cx="228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6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6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Ru</a:t>
            </a:r>
            <a:r>
              <a:rPr lang="en-US" sz="16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(II) </a:t>
            </a:r>
            <a:r>
              <a:rPr lang="el-GR" sz="16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με </a:t>
            </a:r>
            <a:r>
              <a:rPr lang="el-GR" sz="16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αρένια</a:t>
            </a:r>
            <a:endParaRPr lang="en-US" sz="1600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6781800" y="1143000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Παράδειγμα</a:t>
            </a:r>
            <a:endParaRPr lang="en-US" sz="16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1524000"/>
            <a:ext cx="182165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0203" y="1524000"/>
            <a:ext cx="195239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524000"/>
            <a:ext cx="22479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- Ορθογώνιο"/>
          <p:cNvSpPr/>
          <p:nvPr/>
        </p:nvSpPr>
        <p:spPr>
          <a:xfrm>
            <a:off x="1752600" y="5105400"/>
            <a:ext cx="5867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Οι τρείς κατηγορίες εμφανίζουν διαφορετική βιολογική δράση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in vivo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ενώ έχουν και διαφορετική χημική δραστικότητα. Κάποια από αυτά είναι ενεργά έναντι πρωταρχικών και άλλα έναντι μεταστατικών όγκων. Άλλα θεωρείται ότι αλληλεπιδρούν με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ενώ άλλα όχι.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1" grpId="0"/>
      <p:bldP spid="12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3124200" y="1524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του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Ru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με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αρένια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1752600" y="457200"/>
            <a:ext cx="586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πρώτο από αυτά αναφέρθηκε στη βιβλιογραφία το 1992 αλλά η αντικαρκινική δράση τους μελετήθηκε για πρώτη φορά το 2001. </a:t>
            </a:r>
            <a:endParaRPr lang="en-US" sz="1400" dirty="0"/>
          </a:p>
        </p:txBody>
      </p:sp>
      <p:sp>
        <p:nvSpPr>
          <p:cNvPr id="6" name="5 - Ορθογώνιο"/>
          <p:cNvSpPr/>
          <p:nvPr/>
        </p:nvSpPr>
        <p:spPr>
          <a:xfrm>
            <a:off x="2057400" y="2587823"/>
            <a:ext cx="990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RAPTA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C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0023"/>
            <a:ext cx="224589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- Ορθογώνιο"/>
          <p:cNvSpPr/>
          <p:nvPr/>
        </p:nvSpPr>
        <p:spPr>
          <a:xfrm>
            <a:off x="3657600" y="2127646"/>
            <a:ext cx="1371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Dyson,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2001 </a:t>
            </a:r>
            <a:endParaRPr lang="en-US" sz="1400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505200"/>
            <a:ext cx="26717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- Ορθογώνιο"/>
          <p:cNvSpPr/>
          <p:nvPr/>
        </p:nvSpPr>
        <p:spPr>
          <a:xfrm>
            <a:off x="3810000" y="29718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Γενικός τύπος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 (piano stool)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066800"/>
            <a:ext cx="2463774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- Ορθογώνιο"/>
          <p:cNvSpPr/>
          <p:nvPr/>
        </p:nvSpPr>
        <p:spPr>
          <a:xfrm>
            <a:off x="5791200" y="2587823"/>
            <a:ext cx="990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R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Μ175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3" name="12 - Ορθογώνιο"/>
          <p:cNvSpPr/>
          <p:nvPr/>
        </p:nvSpPr>
        <p:spPr>
          <a:xfrm>
            <a:off x="7239000" y="2133600"/>
            <a:ext cx="7620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Sadler</a:t>
            </a:r>
            <a:endParaRPr lang="en-US" sz="1400" dirty="0"/>
          </a:p>
        </p:txBody>
      </p:sp>
      <p:sp>
        <p:nvSpPr>
          <p:cNvPr id="15" name="14 - Ορθογώνιο"/>
          <p:cNvSpPr/>
          <p:nvPr/>
        </p:nvSpPr>
        <p:spPr>
          <a:xfrm>
            <a:off x="914400" y="3505200"/>
            <a:ext cx="2209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smtClean="0">
                <a:solidFill>
                  <a:srgbClr val="FF0066"/>
                </a:solidFill>
                <a:latin typeface="Century" pitchFamily="18" charset="0"/>
              </a:rPr>
              <a:t>Το </a:t>
            </a:r>
            <a:r>
              <a:rPr lang="el-GR" sz="1400" dirty="0" err="1" smtClean="0">
                <a:solidFill>
                  <a:srgbClr val="FF0066"/>
                </a:solidFill>
                <a:latin typeface="Century" pitchFamily="18" charset="0"/>
              </a:rPr>
              <a:t>αρένιο</a:t>
            </a:r>
            <a:r>
              <a:rPr lang="el-GR" sz="1400" dirty="0" smtClean="0">
                <a:solidFill>
                  <a:srgbClr val="FF0066"/>
                </a:solidFill>
                <a:latin typeface="Century" pitchFamily="18" charset="0"/>
              </a:rPr>
              <a:t> βοηθά στη σταθεροποίηση του </a:t>
            </a:r>
            <a:r>
              <a:rPr lang="en-US" sz="1400" dirty="0" err="1" smtClean="0">
                <a:solidFill>
                  <a:srgbClr val="FF0066"/>
                </a:solidFill>
                <a:latin typeface="Century" pitchFamily="18" charset="0"/>
              </a:rPr>
              <a:t>Ru</a:t>
            </a:r>
            <a:r>
              <a:rPr lang="en-US" sz="1400" dirty="0" smtClean="0">
                <a:solidFill>
                  <a:srgbClr val="FF0066"/>
                </a:solidFill>
                <a:latin typeface="Century" pitchFamily="18" charset="0"/>
              </a:rPr>
              <a:t>(II)</a:t>
            </a:r>
            <a:r>
              <a:rPr lang="el-GR" sz="1400" dirty="0" smtClean="0">
                <a:solidFill>
                  <a:srgbClr val="FF0066"/>
                </a:solidFill>
                <a:latin typeface="Century" pitchFamily="18" charset="0"/>
              </a:rPr>
              <a:t> καθώς και στη </a:t>
            </a:r>
            <a:r>
              <a:rPr lang="el-GR" sz="1400" dirty="0" err="1" smtClean="0">
                <a:solidFill>
                  <a:srgbClr val="FF0066"/>
                </a:solidFill>
                <a:latin typeface="Century" pitchFamily="18" charset="0"/>
              </a:rPr>
              <a:t>λιποφιλικότητα</a:t>
            </a:r>
            <a:endParaRPr lang="en-US" sz="1400" dirty="0">
              <a:solidFill>
                <a:srgbClr val="FF0066"/>
              </a:solidFill>
              <a:latin typeface="Century" pitchFamily="18" charset="0"/>
            </a:endParaRPr>
          </a:p>
        </p:txBody>
      </p:sp>
      <p:sp>
        <p:nvSpPr>
          <p:cNvPr id="16" name="15 - Επεξήγηση με αριστερό βέλος"/>
          <p:cNvSpPr/>
          <p:nvPr/>
        </p:nvSpPr>
        <p:spPr>
          <a:xfrm>
            <a:off x="2895600" y="3505200"/>
            <a:ext cx="2209800" cy="914400"/>
          </a:xfrm>
          <a:prstGeom prst="leftArrowCallout">
            <a:avLst>
              <a:gd name="adj1" fmla="val 27986"/>
              <a:gd name="adj2" fmla="val 33955"/>
              <a:gd name="adj3" fmla="val 25000"/>
              <a:gd name="adj4" fmla="val 69156"/>
            </a:avLst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6 - Επεξήγηση με κάτω βέλος"/>
          <p:cNvSpPr/>
          <p:nvPr/>
        </p:nvSpPr>
        <p:spPr>
          <a:xfrm>
            <a:off x="3581400" y="4648200"/>
            <a:ext cx="609600" cy="838200"/>
          </a:xfrm>
          <a:prstGeom prst="downArrowCallout">
            <a:avLst/>
          </a:prstGeom>
          <a:noFill/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17 - Ορθογώνιο"/>
          <p:cNvSpPr/>
          <p:nvPr/>
        </p:nvSpPr>
        <p:spPr>
          <a:xfrm>
            <a:off x="2971800" y="5410200"/>
            <a:ext cx="1752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</a:rPr>
              <a:t>Όταν είναι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</a:rPr>
              <a:t>αμίνη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</a:rPr>
              <a:t> κάνει δεσμό Η με τη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</a:rPr>
              <a:t> 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</a:rPr>
              <a:t>συναρμοσμένη </a:t>
            </a:r>
            <a:r>
              <a:rPr lang="en-US" sz="1400" dirty="0" err="1" smtClean="0">
                <a:solidFill>
                  <a:srgbClr val="006600"/>
                </a:solidFill>
                <a:latin typeface="Century" pitchFamily="18" charset="0"/>
              </a:rPr>
              <a:t>Gua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</a:rPr>
              <a:t> 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</a:rPr>
              <a:t>του 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</a:rPr>
              <a:t>DNA</a:t>
            </a:r>
            <a:endParaRPr lang="en-US" sz="1400" dirty="0">
              <a:solidFill>
                <a:srgbClr val="006600"/>
              </a:solidFill>
              <a:latin typeface="Century" pitchFamily="18" charset="0"/>
            </a:endParaRPr>
          </a:p>
        </p:txBody>
      </p:sp>
      <p:sp>
        <p:nvSpPr>
          <p:cNvPr id="19" name="18 - Επεξήγηση με δεξιό βέλος"/>
          <p:cNvSpPr/>
          <p:nvPr/>
        </p:nvSpPr>
        <p:spPr>
          <a:xfrm>
            <a:off x="4724400" y="4648200"/>
            <a:ext cx="762000" cy="609600"/>
          </a:xfrm>
          <a:prstGeom prst="rightArrowCallou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19 - Ορθογώνιο"/>
          <p:cNvSpPr/>
          <p:nvPr/>
        </p:nvSpPr>
        <p:spPr>
          <a:xfrm>
            <a:off x="5486400" y="4572000"/>
            <a:ext cx="2667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err="1" smtClean="0">
                <a:solidFill>
                  <a:srgbClr val="0000FF"/>
                </a:solidFill>
                <a:latin typeface="Century" pitchFamily="18" charset="0"/>
              </a:rPr>
              <a:t>Υδρολύεται</a:t>
            </a:r>
            <a:r>
              <a:rPr lang="el-GR" sz="1400" dirty="0" smtClean="0">
                <a:solidFill>
                  <a:srgbClr val="0000FF"/>
                </a:solidFill>
                <a:latin typeface="Century" pitchFamily="18" charset="0"/>
              </a:rPr>
              <a:t> και τελικά τη θέση του παίρνει μια </a:t>
            </a:r>
            <a:r>
              <a:rPr lang="en-US" sz="1400" dirty="0" err="1" smtClean="0">
                <a:solidFill>
                  <a:srgbClr val="0000FF"/>
                </a:solidFill>
                <a:latin typeface="Century" pitchFamily="18" charset="0"/>
              </a:rPr>
              <a:t>Gua</a:t>
            </a:r>
            <a:r>
              <a:rPr lang="en-US" sz="1400" dirty="0" smtClean="0">
                <a:solidFill>
                  <a:srgbClr val="0000FF"/>
                </a:solidFill>
                <a:latin typeface="Century" pitchFamily="18" charset="0"/>
              </a:rPr>
              <a:t> </a:t>
            </a:r>
            <a:r>
              <a:rPr lang="el-GR" sz="1400" dirty="0" smtClean="0">
                <a:solidFill>
                  <a:srgbClr val="0000FF"/>
                </a:solidFill>
                <a:latin typeface="Century" pitchFamily="18" charset="0"/>
              </a:rPr>
              <a:t>του </a:t>
            </a:r>
            <a:r>
              <a:rPr lang="en-US" sz="1400" dirty="0" smtClean="0">
                <a:solidFill>
                  <a:srgbClr val="0000FF"/>
                </a:solidFill>
                <a:latin typeface="Century" pitchFamily="18" charset="0"/>
              </a:rPr>
              <a:t>DNA (</a:t>
            </a:r>
            <a:r>
              <a:rPr lang="el-GR" sz="1400" dirty="0" err="1" smtClean="0">
                <a:solidFill>
                  <a:srgbClr val="0000FF"/>
                </a:solidFill>
                <a:latin typeface="Century" pitchFamily="18" charset="0"/>
              </a:rPr>
              <a:t>μονοδραστικό</a:t>
            </a:r>
            <a:r>
              <a:rPr lang="el-GR" sz="1400" dirty="0" smtClean="0">
                <a:solidFill>
                  <a:srgbClr val="0000FF"/>
                </a:solidFill>
                <a:latin typeface="Century" pitchFamily="18" charset="0"/>
              </a:rPr>
              <a:t> </a:t>
            </a:r>
            <a:r>
              <a:rPr lang="en-US" sz="1400" dirty="0" smtClean="0">
                <a:solidFill>
                  <a:srgbClr val="0000FF"/>
                </a:solidFill>
                <a:latin typeface="Century" pitchFamily="18" charset="0"/>
              </a:rPr>
              <a:t>adduct).</a:t>
            </a:r>
            <a:endParaRPr lang="en-US" sz="1400" dirty="0">
              <a:solidFill>
                <a:srgbClr val="0000FF"/>
              </a:solidFill>
              <a:latin typeface="Century" pitchFamily="18" charset="0"/>
            </a:endParaRPr>
          </a:p>
        </p:txBody>
      </p:sp>
      <p:sp>
        <p:nvSpPr>
          <p:cNvPr id="22" name="21 - Ορθογώνιο"/>
          <p:cNvSpPr/>
          <p:nvPr/>
        </p:nvSpPr>
        <p:spPr>
          <a:xfrm>
            <a:off x="6019800" y="6119336"/>
            <a:ext cx="31242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Άλλοι βιολογικοί ‘στόχοι’ είναι πρωτεΐνες όπως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κινάσες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καρβονικές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ανυδράσες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τοποϊσομεράσες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2" grpId="0"/>
      <p:bldP spid="13" grpId="0"/>
      <p:bldP spid="15" grpId="0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0" grpId="0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2057400" y="11668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του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Ru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(II)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με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πολυπυρίδυλο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ligands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2482850" y="876300"/>
          <a:ext cx="414655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CS ChemDraw Drawing" r:id="rId3" imgW="4146562" imgH="2323858" progId="ChemDraw.Document.6.0">
                  <p:embed/>
                </p:oleObj>
              </mc:Choice>
              <mc:Fallback>
                <p:oleObj name="CS ChemDraw Drawing" r:id="rId3" imgW="4146562" imgH="2323858" progId="ChemDraw.Document.6.0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2850" y="876300"/>
                        <a:ext cx="4146550" cy="232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5 - TextBox"/>
          <p:cNvSpPr txBox="1"/>
          <p:nvPr/>
        </p:nvSpPr>
        <p:spPr>
          <a:xfrm>
            <a:off x="0" y="804446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Παράδειγμα</a:t>
            </a:r>
            <a:endParaRPr lang="en-US" sz="16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152400" y="314980"/>
            <a:ext cx="891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αυτά είναι σε θέση να δράσουν ως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intercalators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εξαιτίας των επίπεδων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πολυπυρίδυλο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που διαθέτουν. Επιπλέον, με ακτινοβόληση τους δίνουν φωταύγεια εξαιτίας ταινιών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MLCT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UV-Vis.</a:t>
            </a:r>
            <a:endParaRPr lang="en-US" sz="1400" dirty="0"/>
          </a:p>
        </p:txBody>
      </p:sp>
      <p:sp>
        <p:nvSpPr>
          <p:cNvPr id="9" name="8 - Πλαίσιο"/>
          <p:cNvSpPr/>
          <p:nvPr/>
        </p:nvSpPr>
        <p:spPr>
          <a:xfrm>
            <a:off x="2286000" y="1447800"/>
            <a:ext cx="2895600" cy="1371600"/>
          </a:xfrm>
          <a:prstGeom prst="frame">
            <a:avLst>
              <a:gd name="adj1" fmla="val 454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9 - Ορθογώνιο"/>
          <p:cNvSpPr/>
          <p:nvPr/>
        </p:nvSpPr>
        <p:spPr>
          <a:xfrm>
            <a:off x="3454901" y="2286000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UIP</a:t>
            </a:r>
            <a:r>
              <a:rPr lang="en-US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10 - Ορθογώνιο"/>
          <p:cNvSpPr/>
          <p:nvPr/>
        </p:nvSpPr>
        <p:spPr>
          <a:xfrm>
            <a:off x="0" y="6550223"/>
            <a:ext cx="5029200" cy="30777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</a:rPr>
              <a:t>*</a:t>
            </a:r>
            <a:r>
              <a:rPr lang="en-US" sz="1400" dirty="0" smtClean="0">
                <a:latin typeface="Century" pitchFamily="18" charset="0"/>
              </a:rPr>
              <a:t>UIP =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2-(5-uracil)-1H-imidazo-[4,5-f ][1,10]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phenanthroline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]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- Ραβδωτό δεξιό βέλος"/>
          <p:cNvSpPr/>
          <p:nvPr/>
        </p:nvSpPr>
        <p:spPr>
          <a:xfrm flipH="1">
            <a:off x="2667000" y="1828800"/>
            <a:ext cx="2590800" cy="457200"/>
          </a:xfrm>
          <a:prstGeom prst="stripedRightArrow">
            <a:avLst>
              <a:gd name="adj1" fmla="val 61941"/>
              <a:gd name="adj2" fmla="val 109701"/>
            </a:avLst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08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12 - Ορθογώνιο"/>
          <p:cNvSpPr/>
          <p:nvPr/>
        </p:nvSpPr>
        <p:spPr>
          <a:xfrm>
            <a:off x="3630717" y="1905000"/>
            <a:ext cx="857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MLCT</a:t>
            </a:r>
            <a:r>
              <a:rPr lang="el-GR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3276600"/>
            <a:ext cx="5029200" cy="2869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- Ορθογώνιο"/>
          <p:cNvSpPr/>
          <p:nvPr/>
        </p:nvSpPr>
        <p:spPr>
          <a:xfrm>
            <a:off x="1524000" y="6169223"/>
            <a:ext cx="5943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Αντικαρκινική δράση με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intercalation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αλλά και επισήμανση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DNA.</a:t>
            </a:r>
            <a:endParaRPr lang="en-US" sz="1400" dirty="0"/>
          </a:p>
        </p:txBody>
      </p:sp>
      <p:sp>
        <p:nvSpPr>
          <p:cNvPr id="16" name="15 - Ραβδωτό δεξιό βέλος"/>
          <p:cNvSpPr/>
          <p:nvPr/>
        </p:nvSpPr>
        <p:spPr>
          <a:xfrm flipH="1">
            <a:off x="2590800" y="4038600"/>
            <a:ext cx="2438400" cy="533400"/>
          </a:xfrm>
          <a:prstGeom prst="stripedRightArrow">
            <a:avLst>
              <a:gd name="adj1" fmla="val 54478"/>
              <a:gd name="adj2" fmla="val 94776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 animBg="1"/>
      <p:bldP spid="9" grpId="1" animBg="1"/>
      <p:bldP spid="10" grpId="0"/>
      <p:bldP spid="11" grpId="0" animBg="1"/>
      <p:bldP spid="12" grpId="0" animBg="1"/>
      <p:bldP spid="12" grpId="1" animBg="1"/>
      <p:bldP spid="13" grpId="0"/>
      <p:bldP spid="13" grpId="1"/>
      <p:bldP spid="15" grpId="0"/>
      <p:bldP spid="16" grpId="0" animBg="1"/>
      <p:bldP spid="1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2590800" y="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Αντικαρκινικά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του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Ru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(III)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3" name="2 - Ορθογώνιο"/>
          <p:cNvSpPr/>
          <p:nvPr/>
        </p:nvSpPr>
        <p:spPr>
          <a:xfrm>
            <a:off x="685800" y="990600"/>
            <a:ext cx="304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Δυο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(III)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έχουν περάσει στο στάδιο των κλινικών δοκιμών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To NAMI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 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KP1019/NKP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1339.</a:t>
            </a:r>
            <a:endParaRPr lang="en-US" sz="14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609600"/>
            <a:ext cx="195765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304800"/>
            <a:ext cx="1871662" cy="2580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4417621" y="2133600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NAMI-A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6690321" y="2861846"/>
            <a:ext cx="20393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KP1019/NKP-1339 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9" name="8 - Ορθογώνιο"/>
          <p:cNvSpPr/>
          <p:nvPr/>
        </p:nvSpPr>
        <p:spPr>
          <a:xfrm>
            <a:off x="3886200" y="2524780"/>
            <a:ext cx="2133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To NAMI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 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έδειξε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αντιμεταστατική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δράση.</a:t>
            </a:r>
            <a:endParaRPr lang="en-US" sz="1400" dirty="0"/>
          </a:p>
        </p:txBody>
      </p:sp>
      <p:sp>
        <p:nvSpPr>
          <p:cNvPr id="10" name="9 - Ορθογώνιο"/>
          <p:cNvSpPr/>
          <p:nvPr/>
        </p:nvSpPr>
        <p:spPr>
          <a:xfrm>
            <a:off x="6553200" y="3236893"/>
            <a:ext cx="2133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To KP1019/NKP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1339 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προκαλεί απόπτωση κυττάρων σε πρωταρχικούς όγκους.</a:t>
            </a:r>
            <a:endParaRPr lang="en-US" sz="1400" dirty="0"/>
          </a:p>
        </p:txBody>
      </p:sp>
      <p:sp>
        <p:nvSpPr>
          <p:cNvPr id="11" name="10 - Ορθογώνιο"/>
          <p:cNvSpPr/>
          <p:nvPr/>
        </p:nvSpPr>
        <p:spPr>
          <a:xfrm>
            <a:off x="609600" y="2557046"/>
            <a:ext cx="213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Μηχανισμοί Δράσης</a:t>
            </a:r>
            <a:endParaRPr lang="en-US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1 - Ορθογώνιο"/>
          <p:cNvSpPr/>
          <p:nvPr/>
        </p:nvSpPr>
        <p:spPr>
          <a:xfrm>
            <a:off x="0" y="2895600"/>
            <a:ext cx="304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‘Ενεργοποίηση’ με αναγωγή σε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(II).</a:t>
            </a:r>
            <a:endParaRPr lang="en-US" sz="1400" dirty="0"/>
          </a:p>
        </p:txBody>
      </p:sp>
      <p:sp>
        <p:nvSpPr>
          <p:cNvPr id="13" name="12 - Ορθογώνιο"/>
          <p:cNvSpPr/>
          <p:nvPr/>
        </p:nvSpPr>
        <p:spPr>
          <a:xfrm>
            <a:off x="457200" y="3452336"/>
            <a:ext cx="3276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δυναμικά αναγωγής τους (+0.25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V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-0.43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V)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μέσα στα όρια του ‘βιολογικού παράθυρου’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/>
          </a:p>
        </p:txBody>
      </p:sp>
      <p:sp>
        <p:nvSpPr>
          <p:cNvPr id="14" name="13 - Ορθογώνιο"/>
          <p:cNvSpPr/>
          <p:nvPr/>
        </p:nvSpPr>
        <p:spPr>
          <a:xfrm>
            <a:off x="838200" y="4114800"/>
            <a:ext cx="304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αναγωγή μπορεί να γίνει είτε απευθείας είτε με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εφυδάτωση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/>
          </a:p>
        </p:txBody>
      </p:sp>
      <p:sp>
        <p:nvSpPr>
          <p:cNvPr id="15" name="14 - Ορθογώνιο"/>
          <p:cNvSpPr/>
          <p:nvPr/>
        </p:nvSpPr>
        <p:spPr>
          <a:xfrm>
            <a:off x="1219200" y="4658380"/>
            <a:ext cx="3581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Ru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(III)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αλληλεπιδρούν με πρωτεΐνες του πλάσματος.</a:t>
            </a:r>
            <a:endParaRPr lang="en-US" sz="1400" dirty="0"/>
          </a:p>
        </p:txBody>
      </p:sp>
      <p:sp>
        <p:nvSpPr>
          <p:cNvPr id="16" name="15 - Ορθογώνιο"/>
          <p:cNvSpPr/>
          <p:nvPr/>
        </p:nvSpPr>
        <p:spPr>
          <a:xfrm>
            <a:off x="1676400" y="5181600"/>
            <a:ext cx="3581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ανταλλαγή των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Cl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O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βοηθά την αντίδραση με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GSH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ασκορβικό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οξύ.</a:t>
            </a:r>
            <a:endParaRPr lang="en-US" sz="1400" dirty="0"/>
          </a:p>
        </p:txBody>
      </p:sp>
      <p:sp>
        <p:nvSpPr>
          <p:cNvPr id="17" name="16 - Ορθογώνιο"/>
          <p:cNvSpPr/>
          <p:nvPr/>
        </p:nvSpPr>
        <p:spPr>
          <a:xfrm>
            <a:off x="2133600" y="5966936"/>
            <a:ext cx="3581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αυτά μπορούν να δεσμεύουν τη ρίζα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NO·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παρεμποδίζοντας την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αγγειογέννεση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την αύξηση των όγκων.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3588004" y="152400"/>
            <a:ext cx="1836400" cy="461665"/>
          </a:xfrm>
          <a:prstGeom prst="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l-GR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Χρυσός, </a:t>
            </a:r>
            <a: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Au</a:t>
            </a:r>
            <a:r>
              <a:rPr lang="el-GR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685800" y="609600"/>
            <a:ext cx="807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Ενώσεις του χρυσού έχουν χρησιμοποιηθεί ως φάρμακα πριν από χιλιάδες χρόνια. Ωστόσο, στη μοντέρνα ιατρική οι ενώσεις του χρυσού χρησιμοποιήθηκαν από το 1930 μόνο για τη θεραπεία της ρευματοειδούς αρθρίτιδας (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Auranofin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1985).</a:t>
            </a:r>
            <a:endParaRPr lang="en-US" sz="14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8781" y="1371600"/>
            <a:ext cx="4473019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- Ορθογώνιο"/>
          <p:cNvSpPr/>
          <p:nvPr/>
        </p:nvSpPr>
        <p:spPr>
          <a:xfrm>
            <a:off x="2438400" y="4343400"/>
            <a:ext cx="449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 και εμφανίζει τοξικότητα,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Auranofin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εξίσου δραστικό με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τουλάχιστον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in vitro.</a:t>
            </a:r>
            <a:endParaRPr lang="en-US" sz="1400" dirty="0"/>
          </a:p>
        </p:txBody>
      </p:sp>
      <p:sp>
        <p:nvSpPr>
          <p:cNvPr id="9" name="8 - Ορθογώνιο"/>
          <p:cNvSpPr/>
          <p:nvPr/>
        </p:nvSpPr>
        <p:spPr>
          <a:xfrm>
            <a:off x="1828800" y="5715000"/>
            <a:ext cx="5638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Ως φάρμακα δοκιμάζονται ενώσεις είτε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Au(I)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είτε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Au(III).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2590800" y="87868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Αντικαρκινικά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του Α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u(I)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533400" y="457200"/>
            <a:ext cx="807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Α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u(I)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θεωρείται, χωρίς να έχει τεκμηριωθεί απολύτως, ότι αναστέλλουν τη δράση του ενζύμου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TrxR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O Au(I)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προτιμά να ενώνεται με μαλακά άτομα δότες όπως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Se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οποία διαθέτουν η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κυστεΐνη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η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σεληνοκυστεΐνη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Και οι δυο εμπλέκονται στη δράση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TrxR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371600"/>
            <a:ext cx="22574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1335957" y="2590800"/>
            <a:ext cx="10262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Auranofin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9" name="8 - Ορθογώνιο"/>
          <p:cNvSpPr/>
          <p:nvPr/>
        </p:nvSpPr>
        <p:spPr>
          <a:xfrm>
            <a:off x="762000" y="2842736"/>
            <a:ext cx="2362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Θεωρείται ότι δημιουργεί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ROS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οποία προκαλούν βλάβη στα μιτοχόνδρια.</a:t>
            </a:r>
            <a:endParaRPr lang="en-US" sz="1400" dirty="0"/>
          </a:p>
        </p:txBody>
      </p:sp>
      <p:sp>
        <p:nvSpPr>
          <p:cNvPr id="10" name="9 - Ορθογώνιο"/>
          <p:cNvSpPr/>
          <p:nvPr/>
        </p:nvSpPr>
        <p:spPr>
          <a:xfrm>
            <a:off x="0" y="6550223"/>
            <a:ext cx="4572000" cy="307777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ROS: Reactive Oxygen Species –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Οξειδωτικό Στρες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1295400"/>
            <a:ext cx="1371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- Ορθογώνιο"/>
          <p:cNvSpPr/>
          <p:nvPr/>
        </p:nvSpPr>
        <p:spPr>
          <a:xfrm>
            <a:off x="3558525" y="2895600"/>
            <a:ext cx="16001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[Au(H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Ac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4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Me)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Cl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]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3" name="12 - Ορθογώνιο"/>
          <p:cNvSpPr/>
          <p:nvPr/>
        </p:nvSpPr>
        <p:spPr>
          <a:xfrm>
            <a:off x="3200400" y="3124200"/>
            <a:ext cx="2362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Αναστέλλει τη δράση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TrxR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είναι δραστικό έναντι του όγκου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HL60.</a:t>
            </a:r>
            <a:endParaRPr lang="en-US" sz="1400" dirty="0"/>
          </a:p>
        </p:txBody>
      </p:sp>
      <p:graphicFrame>
        <p:nvGraphicFramePr>
          <p:cNvPr id="44038" name="Object 6"/>
          <p:cNvGraphicFramePr>
            <a:graphicFrameLocks noChangeAspect="1"/>
          </p:cNvGraphicFramePr>
          <p:nvPr/>
        </p:nvGraphicFramePr>
        <p:xfrm>
          <a:off x="1219200" y="4038600"/>
          <a:ext cx="2933700" cy="552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name="CS ChemDraw Drawing" r:id="rId5" imgW="3643392" imgH="685361" progId="ChemDraw.Document.6.0">
                  <p:embed/>
                </p:oleObj>
              </mc:Choice>
              <mc:Fallback>
                <p:oleObj name="CS ChemDraw Drawing" r:id="rId5" imgW="3643392" imgH="685361" progId="ChemDraw.Document.6.0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038600"/>
                        <a:ext cx="2933700" cy="5522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9" name="Object 7"/>
          <p:cNvGraphicFramePr>
            <a:graphicFrameLocks noChangeAspect="1"/>
          </p:cNvGraphicFramePr>
          <p:nvPr/>
        </p:nvGraphicFramePr>
        <p:xfrm>
          <a:off x="5181600" y="3962400"/>
          <a:ext cx="297781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CS ChemDraw Drawing" r:id="rId7" imgW="3405844" imgH="784427" progId="ChemDraw.Document.6.0">
                  <p:embed/>
                </p:oleObj>
              </mc:Choice>
              <mc:Fallback>
                <p:oleObj name="CS ChemDraw Drawing" r:id="rId7" imgW="3405844" imgH="784427" progId="ChemDraw.Document.6.0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962400"/>
                        <a:ext cx="297781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17 - Ορθογώνιο"/>
          <p:cNvSpPr/>
          <p:nvPr/>
        </p:nvSpPr>
        <p:spPr>
          <a:xfrm>
            <a:off x="2895600" y="4645223"/>
            <a:ext cx="3200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Αναστέλλουν τη δράση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TrxR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/>
          </a:p>
        </p:txBody>
      </p:sp>
      <p:sp>
        <p:nvSpPr>
          <p:cNvPr id="20" name="19 - Ορθογώνιο"/>
          <p:cNvSpPr/>
          <p:nvPr/>
        </p:nvSpPr>
        <p:spPr>
          <a:xfrm>
            <a:off x="5559225" y="1752600"/>
            <a:ext cx="29557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latin typeface="Century" pitchFamily="18" charset="0"/>
              </a:rPr>
              <a:t>[</a:t>
            </a:r>
            <a:r>
              <a:rPr lang="en-US" sz="1400" dirty="0" err="1" smtClean="0">
                <a:latin typeface="Century" pitchFamily="18" charset="0"/>
              </a:rPr>
              <a:t>AuX</a:t>
            </a:r>
            <a:r>
              <a:rPr lang="en-US" sz="1400" dirty="0" smtClean="0">
                <a:latin typeface="Century" pitchFamily="18" charset="0"/>
              </a:rPr>
              <a:t>(PEt</a:t>
            </a:r>
            <a:r>
              <a:rPr lang="en-US" sz="1400" baseline="-25000" dirty="0" smtClean="0">
                <a:latin typeface="Century" pitchFamily="18" charset="0"/>
              </a:rPr>
              <a:t>3</a:t>
            </a:r>
            <a:r>
              <a:rPr lang="en-US" sz="1400" dirty="0" smtClean="0">
                <a:latin typeface="Century" pitchFamily="18" charset="0"/>
              </a:rPr>
              <a:t>)], X = </a:t>
            </a:r>
            <a:r>
              <a:rPr lang="en-US" sz="1400" dirty="0" err="1" smtClean="0">
                <a:latin typeface="Century" pitchFamily="18" charset="0"/>
              </a:rPr>
              <a:t>Cl</a:t>
            </a:r>
            <a:r>
              <a:rPr lang="en-US" sz="1400" dirty="0" smtClean="0">
                <a:latin typeface="Century" pitchFamily="18" charset="0"/>
              </a:rPr>
              <a:t>, Br, CN, SCN</a:t>
            </a:r>
            <a:endParaRPr lang="en-US" sz="1400" dirty="0">
              <a:latin typeface="Century" pitchFamily="18" charset="0"/>
            </a:endParaRPr>
          </a:p>
        </p:txBody>
      </p:sp>
      <p:graphicFrame>
        <p:nvGraphicFramePr>
          <p:cNvPr id="44040" name="Object 8"/>
          <p:cNvGraphicFramePr>
            <a:graphicFrameLocks noChangeAspect="1"/>
          </p:cNvGraphicFramePr>
          <p:nvPr/>
        </p:nvGraphicFramePr>
        <p:xfrm>
          <a:off x="6248400" y="1524000"/>
          <a:ext cx="1524000" cy="262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3" name="CS ChemDraw Drawing" r:id="rId9" imgW="1113776" imgH="191653" progId="ChemDraw.Document.6.0">
                  <p:embed/>
                </p:oleObj>
              </mc:Choice>
              <mc:Fallback>
                <p:oleObj name="CS ChemDraw Drawing" r:id="rId9" imgW="1113776" imgH="191653" progId="ChemDraw.Document.6.0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1524000"/>
                        <a:ext cx="1524000" cy="2626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21 - Ορθογώνιο"/>
          <p:cNvSpPr/>
          <p:nvPr/>
        </p:nvSpPr>
        <p:spPr>
          <a:xfrm>
            <a:off x="5562600" y="2044005"/>
            <a:ext cx="3429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Αναστέλλουν επιλεκτικά τη δράση του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σεληνιούχου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ενζύμου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TrxR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ενώ δεν αλληλεπιδρά με τη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ρεδουκτάση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ή την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υπεροξειδάση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της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γλουταθειόνης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Είναι δραστικό έναντι των όγκων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A549, MCF7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HL60.</a:t>
            </a:r>
            <a:endParaRPr lang="en-US" sz="1400" dirty="0"/>
          </a:p>
        </p:txBody>
      </p:sp>
      <p:sp>
        <p:nvSpPr>
          <p:cNvPr id="23" name="22 - Ορθογώνιο"/>
          <p:cNvSpPr/>
          <p:nvPr/>
        </p:nvSpPr>
        <p:spPr>
          <a:xfrm>
            <a:off x="0" y="5105400"/>
            <a:ext cx="89916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Au(I)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NHC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**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δραστικά προκαλώντας βλάβες στα μιτοχόνδρια των καρκινικών κυττάρων.</a:t>
            </a:r>
            <a:endParaRPr lang="en-US" sz="1400" dirty="0"/>
          </a:p>
        </p:txBody>
      </p:sp>
      <p:sp>
        <p:nvSpPr>
          <p:cNvPr id="24" name="23 - Ορθογώνιο"/>
          <p:cNvSpPr/>
          <p:nvPr/>
        </p:nvSpPr>
        <p:spPr>
          <a:xfrm>
            <a:off x="4572000" y="6550223"/>
            <a:ext cx="3505200" cy="30777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**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NHC: Nitrogen Heterocyclic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Carbene</a:t>
            </a:r>
            <a:endParaRPr lang="en-US" sz="1400" dirty="0"/>
          </a:p>
        </p:txBody>
      </p:sp>
      <p:pic>
        <p:nvPicPr>
          <p:cNvPr id="44041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10000" y="5486400"/>
            <a:ext cx="9715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 animBg="1"/>
      <p:bldP spid="11" grpId="0"/>
      <p:bldP spid="13" grpId="0"/>
      <p:bldP spid="18" grpId="0"/>
      <p:bldP spid="20" grpId="0"/>
      <p:bldP spid="22" grpId="0"/>
      <p:bldP spid="23" grpId="0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257800"/>
            <a:ext cx="242396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- TextBox"/>
          <p:cNvSpPr txBox="1"/>
          <p:nvPr/>
        </p:nvSpPr>
        <p:spPr>
          <a:xfrm>
            <a:off x="2590800" y="87868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Αντικαρκινικά </a:t>
            </a:r>
            <a:r>
              <a:rPr lang="el-GR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του Α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u(III)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533400" y="457200"/>
            <a:ext cx="807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Α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u(III)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ισοηλεκτρονικά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(5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8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ισοδομικά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(επίπεδα τετραγωνικά) με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Όμως, απαιτούνται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χηλικά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για να σταθεροποιηθούν ενώ ο μηχανισμός δράσης τους θεωρείται διαφορετικός από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cisDDP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endParaRPr lang="en-US" sz="14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19200"/>
            <a:ext cx="267485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1066800" y="2328446"/>
            <a:ext cx="17892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[Au</a:t>
            </a:r>
            <a:r>
              <a:rPr lang="en-US" sz="1600" baseline="30000" dirty="0" smtClean="0">
                <a:solidFill>
                  <a:srgbClr val="002060"/>
                </a:solidFill>
                <a:latin typeface="Century" pitchFamily="18" charset="0"/>
              </a:rPr>
              <a:t>III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Br</a:t>
            </a:r>
            <a:r>
              <a:rPr lang="en-US" sz="16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(ESDT)]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3124200" y="1524000"/>
            <a:ext cx="579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συντέθηκε από τον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Fregona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Θεωρείται ότι δημιουργεί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ROS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(κυρίως Η</a:t>
            </a:r>
            <a:r>
              <a:rPr lang="el-GR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</a:t>
            </a:r>
            <a:r>
              <a:rPr lang="el-GR" sz="1400" baseline="-25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2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 προκαλώντας τροποποιήσεις στα μιτοχόνδρια των καρκινικών κυττάρων με συνέπεια την καταστροφή τους.</a:t>
            </a:r>
            <a:endParaRPr lang="en-US" sz="1400" dirty="0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743199"/>
            <a:ext cx="2514600" cy="2354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- Ορθογώνιο"/>
          <p:cNvSpPr/>
          <p:nvPr/>
        </p:nvSpPr>
        <p:spPr>
          <a:xfrm>
            <a:off x="1066800" y="5029200"/>
            <a:ext cx="12827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[Au(TPP)]</a:t>
            </a:r>
            <a:r>
              <a:rPr lang="en-US" sz="1600" baseline="30000" dirty="0" smtClean="0">
                <a:solidFill>
                  <a:srgbClr val="002060"/>
                </a:solidFill>
                <a:latin typeface="Century" pitchFamily="18" charset="0"/>
              </a:rPr>
              <a:t>+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endParaRPr lang="en-US" sz="16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3" name="12 - Ορθογώνιο"/>
          <p:cNvSpPr/>
          <p:nvPr/>
        </p:nvSpPr>
        <p:spPr>
          <a:xfrm>
            <a:off x="3124200" y="3276600"/>
            <a:ext cx="57912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πορφυρινικό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αυτό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Au(III)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συντέθηκε από τους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Che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Sun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δραστικό έναντι πολλών τύπων όγκων (π.χ.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νευροβλάστωμα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μελάνωμα κ.ά.). Αναστέλλει τον πολλαπλασιασμό των καρκινικών κυττάρων προκαλώντας βλάβες στα μιτοχόνδρια και καταστέλλοντας τη δράση της πρωτεΐνης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Bcl-2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οδηγώντας σε κυτταρική απόπτωση. Επίσης, ενώνεται μη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ομοι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o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πολικά με το αντιγόνο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HSA 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που παίζει ρόλο στη μεταφορά του.</a:t>
            </a:r>
            <a:endParaRPr lang="en-US" sz="1400" dirty="0"/>
          </a:p>
        </p:txBody>
      </p:sp>
      <p:sp>
        <p:nvSpPr>
          <p:cNvPr id="17" name="16 - Ορθογώνιο"/>
          <p:cNvSpPr/>
          <p:nvPr/>
        </p:nvSpPr>
        <p:spPr>
          <a:xfrm>
            <a:off x="457200" y="6519446"/>
            <a:ext cx="2514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[Au</a:t>
            </a:r>
            <a:r>
              <a:rPr lang="en-US" sz="1600" baseline="30000" dirty="0" smtClean="0">
                <a:solidFill>
                  <a:srgbClr val="002060"/>
                </a:solidFill>
                <a:latin typeface="Century" pitchFamily="18" charset="0"/>
              </a:rPr>
              <a:t>III</a:t>
            </a:r>
            <a:r>
              <a:rPr lang="en-US" sz="16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(2,2′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bipy)</a:t>
            </a:r>
            <a:r>
              <a:rPr lang="en-US" sz="16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(</a:t>
            </a:r>
            <a:r>
              <a:rPr lang="el-GR" sz="1600" i="1" dirty="0" smtClean="0">
                <a:solidFill>
                  <a:srgbClr val="002060"/>
                </a:solidFill>
                <a:latin typeface="Century" pitchFamily="18" charset="0"/>
              </a:rPr>
              <a:t>μ</a:t>
            </a:r>
            <a:r>
              <a:rPr lang="el-GR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</a:rPr>
              <a:t>O)]</a:t>
            </a:r>
            <a:r>
              <a:rPr lang="en-US" sz="1600" baseline="30000" dirty="0" smtClean="0">
                <a:solidFill>
                  <a:srgbClr val="002060"/>
                </a:solidFill>
                <a:latin typeface="Century" pitchFamily="18" charset="0"/>
              </a:rPr>
              <a:t>2+</a:t>
            </a:r>
            <a:endParaRPr lang="en-US" sz="1600" baseline="300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8" name="17 - Ορθογώνιο"/>
          <p:cNvSpPr/>
          <p:nvPr/>
        </p:nvSpPr>
        <p:spPr>
          <a:xfrm>
            <a:off x="3124200" y="5486400"/>
            <a:ext cx="5867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διπυρηνικό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αυτό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Au(III)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συντέθηκε από τον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Messori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Είναι δραστικό έναντι του όγκου Α2780 αναστέλλοντας τη δράση του ενζύμου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TrxR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ενεργοποιώντας την απελευθέρωση του κυτοχρώματος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c.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2" grpId="0"/>
      <p:bldP spid="13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0" y="-33754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Μηχανισμός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Κυτταροστατικής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Δράσης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76200" y="378023"/>
            <a:ext cx="3429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Κάμψη του κυτταρικού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κατά 45°</a:t>
            </a:r>
            <a:endParaRPr lang="en-US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31520"/>
            <a:ext cx="3200400" cy="544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3810000" y="304800"/>
            <a:ext cx="510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‘Αναγνώριση’ της κάμψης από πρωτεΐνες υψηλής κινητικότητας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(HMG) –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Παρεμπόδιση επιδιόρθωσης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</a:t>
            </a:r>
            <a:endParaRPr lang="en-US" sz="1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990600"/>
            <a:ext cx="4572000" cy="49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2057400" y="3352800"/>
            <a:ext cx="1905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Κύριο ‘αυλάκι’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3510260" y="152400"/>
            <a:ext cx="1991892" cy="461665"/>
          </a:xfrm>
          <a:prstGeom prst="rect">
            <a:avLst/>
          </a:prstGeom>
          <a:solidFill>
            <a:schemeClr val="tx1"/>
          </a:solidFill>
          <a:ln w="76200">
            <a:solidFill>
              <a:srgbClr val="EAEAEA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l-GR" sz="240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Άργυρος,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Ag</a:t>
            </a:r>
            <a:r>
              <a:rPr lang="el-GR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304800" y="609600"/>
            <a:ext cx="8610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Μέχρι στιγμής δε γνωρίζουμε αν 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Ag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παίζει κάποιο βιολογικό ρόλο στον ανθρώπινο οργανισμό. Ωστόσο, ένα πλήθος ενώσεων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Ag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χρησιμοποιούνται ως αντιβακτηριδιακά,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αντισεπτικά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και κατά διαφόρων μολύνσεων.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Ag(I)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 σακχαρίνη είναι δραστικά έναντι διαφόρων καρκινικών όγκων.</a:t>
            </a:r>
            <a:endParaRPr lang="en-US" sz="1400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524000"/>
            <a:ext cx="2238375" cy="2044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4724400"/>
            <a:ext cx="18002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3733800" y="5715000"/>
            <a:ext cx="1409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Ταρταρικό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Οξύ</a:t>
            </a:r>
            <a:endParaRPr lang="en-US" sz="1400" dirty="0"/>
          </a:p>
        </p:txBody>
      </p:sp>
      <p:sp>
        <p:nvSpPr>
          <p:cNvPr id="10" name="9 - Ορθογώνιο"/>
          <p:cNvSpPr/>
          <p:nvPr/>
        </p:nvSpPr>
        <p:spPr>
          <a:xfrm>
            <a:off x="228600" y="3581400"/>
            <a:ext cx="8610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Χηλικό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σύμπλοκο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Ag(I)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ταρταρικό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οξύ (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aliargentumycin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AAgM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πιο δραστικό και από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Θεωρείται ότι αλληλεπιδρά με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ενώ προκαλεί τελικά και κυτταρική απόπτωση. Εξαιτίας της παρουσίας υδρόφιλων και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λιπόφιλων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ομάδων στο μόριό του, εμφανίζει γενικά καλή διαλυτότητα.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3704831" y="1981200"/>
            <a:ext cx="1545616" cy="461665"/>
          </a:xfrm>
          <a:prstGeom prst="rect">
            <a:avLst/>
          </a:prstGeom>
          <a:solidFill>
            <a:srgbClr val="00FFCC"/>
          </a:solidFill>
          <a:ln w="76200">
            <a:solidFill>
              <a:srgbClr val="FF0066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l-GR" sz="2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Ρόδιο, </a:t>
            </a:r>
            <a:r>
              <a:rPr lang="en-US" sz="24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Rh</a:t>
            </a:r>
            <a:endParaRPr lang="en-US" sz="2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304800" y="2514600"/>
            <a:ext cx="86106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Διπυρηνικά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Rh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(II)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[Rh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(RCOO)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4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(solvent)</a:t>
            </a:r>
            <a:r>
              <a:rPr lang="en-US" sz="1400" baseline="-25000" dirty="0" smtClean="0">
                <a:solidFill>
                  <a:srgbClr val="002060"/>
                </a:solidFill>
                <a:latin typeface="Century" pitchFamily="18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]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 ερευνήθηκαν από το 1970 ως αντικαρκινικά. Ωστόσο, εμφανίζουν μικρότερη δράση σε σχέση με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Η έρευνα στράφηκε και στις ενώσεις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Rh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(I)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και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Rh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(III).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Ειδικά οι ενώσεις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Rh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(I)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είναι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</a:rPr>
              <a:t>ισοηλεκτρονικές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 με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 (d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</a:rPr>
              <a:t>8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με πιθανή παρόμοια δράση έναντι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DNA.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</a:rPr>
              <a:t>Εξαιτίας του ότι είναι κινητικώς αδρανή δεν έχουν λάβει ιδιαίτερο ενδιαφέρον.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3609968" y="152400"/>
            <a:ext cx="1792478" cy="461665"/>
          </a:xfrm>
          <a:prstGeom prst="rect">
            <a:avLst/>
          </a:prstGeom>
          <a:solidFill>
            <a:srgbClr val="006666"/>
          </a:solidFill>
          <a:ln w="76200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l-GR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Χαλκός,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Cu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304800" y="609600"/>
            <a:ext cx="86106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 χαλκός έχει βιολογικό ρόλο και ενώσεις του χρησιμοποιούνται στη θεραπεία ενός πλήθους ασθενειών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: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Κατά της ελονοσίας, των μυκητιάσεων, ως αντιβακτηριδιακά, κατά των νόσων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Alzheimer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Parkinson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του διαβήτη, ρευματοειδούς αρθρίτιδας, δερματικών τραυμάτων, καρδιαγγειακών νοσημάτων και λεϊσμανίασης. Επίσης, μελετάται η αντικαρκινική τους δράση και θεωρείται ότι αυτή οφείλεται στη δημιουργία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ROS.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endParaRPr lang="en-US" sz="1400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828800"/>
            <a:ext cx="31051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381000" y="3124200"/>
            <a:ext cx="83058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l-GR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αντικαρκινική δράση οφείλεται στη καταστροφή του 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 </a:t>
            </a:r>
            <a:r>
              <a:rPr lang="el-GR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από τη ρίζα ΟΗ·</a:t>
            </a:r>
            <a:r>
              <a:rPr lang="el-GR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9 - Ορθογώνιο"/>
          <p:cNvSpPr/>
          <p:nvPr/>
        </p:nvSpPr>
        <p:spPr>
          <a:xfrm>
            <a:off x="76200" y="6488668"/>
            <a:ext cx="895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 Ο </a:t>
            </a:r>
            <a:r>
              <a:rPr lang="en-US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Cu(II) </a:t>
            </a:r>
            <a:r>
              <a:rPr lang="el-GR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ανάγεται σε </a:t>
            </a:r>
            <a:r>
              <a:rPr lang="en-US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Cu(I) </a:t>
            </a:r>
            <a:r>
              <a:rPr lang="el-GR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και από το </a:t>
            </a:r>
            <a:r>
              <a:rPr lang="el-GR" dirty="0" err="1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ασκορβικό</a:t>
            </a:r>
            <a:r>
              <a:rPr lang="el-GR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 οξύ ή και τη </a:t>
            </a:r>
            <a:r>
              <a:rPr lang="el-GR" dirty="0" err="1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γλουταθειόνη</a:t>
            </a:r>
            <a:r>
              <a:rPr lang="el-GR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 (</a:t>
            </a:r>
            <a:r>
              <a:rPr lang="en-US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GSH)</a:t>
            </a:r>
            <a:endParaRPr lang="en-US" dirty="0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3810000"/>
            <a:ext cx="27051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- Ορθογώνιο"/>
          <p:cNvSpPr/>
          <p:nvPr/>
        </p:nvSpPr>
        <p:spPr>
          <a:xfrm>
            <a:off x="381000" y="4431268"/>
            <a:ext cx="830580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O Cu(II) </a:t>
            </a:r>
            <a:r>
              <a:rPr lang="el-GR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μπορεί να δώσει και ρίζα </a:t>
            </a:r>
            <a:r>
              <a:rPr lang="en-US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RS</a:t>
            </a:r>
            <a:r>
              <a:rPr lang="el-GR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·</a:t>
            </a:r>
            <a:r>
              <a:rPr lang="en-US" dirty="0" smtClean="0">
                <a:latin typeface="Century" pitchFamily="18" charset="0"/>
                <a:cs typeface="Arial" pitchFamily="34" charset="0"/>
              </a:rPr>
              <a:t> </a:t>
            </a:r>
            <a:r>
              <a:rPr lang="el-GR" dirty="0" smtClean="0">
                <a:latin typeface="Century" pitchFamily="18" charset="0"/>
                <a:cs typeface="Arial" pitchFamily="34" charset="0"/>
              </a:rPr>
              <a:t>η οποία με </a:t>
            </a:r>
            <a:r>
              <a:rPr lang="el-GR" dirty="0" err="1" smtClean="0">
                <a:latin typeface="Century" pitchFamily="18" charset="0"/>
                <a:cs typeface="Arial" pitchFamily="34" charset="0"/>
              </a:rPr>
              <a:t>διμερισμό</a:t>
            </a:r>
            <a:r>
              <a:rPr lang="el-GR" dirty="0" smtClean="0">
                <a:latin typeface="Century" pitchFamily="18" charset="0"/>
                <a:cs typeface="Arial" pitchFamily="34" charset="0"/>
              </a:rPr>
              <a:t> δίνει </a:t>
            </a:r>
            <a:r>
              <a:rPr lang="el-GR" dirty="0" err="1" smtClean="0">
                <a:latin typeface="Century" pitchFamily="18" charset="0"/>
                <a:cs typeface="Arial" pitchFamily="34" charset="0"/>
              </a:rPr>
              <a:t>δισουλφίδια</a:t>
            </a:r>
            <a:r>
              <a:rPr lang="el-GR" dirty="0" smtClean="0">
                <a:latin typeface="Century" pitchFamily="18" charset="0"/>
                <a:cs typeface="Arial" pitchFamily="34" charset="0"/>
              </a:rPr>
              <a:t> τα οποία επίσης καταστρέφουν τα καρκινικά κύτταρα.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10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76200" y="152400"/>
            <a:ext cx="3581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Αντικαρκινική Δράση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του </a:t>
            </a:r>
            <a:r>
              <a:rPr lang="en-US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Cisplatin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5" name="4 - TextBox"/>
          <p:cNvSpPr txBox="1"/>
          <p:nvPr/>
        </p:nvSpPr>
        <p:spPr>
          <a:xfrm>
            <a:off x="990600" y="533400"/>
            <a:ext cx="70865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DDP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είναι από τα πλέον αποτελεσματικά φάρμακα που είναι σε χρήση ακόμη και σήμερα είτε μόνο του είτε σε συνδυασμό με άλλα φάρμακα (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κοκτέϊλ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). Είναι πολύ αποτελεσματικό σε ένα ευρύ φάσμα όγκων.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990600" y="1600200"/>
            <a:ext cx="70865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SzPct val="120000"/>
              <a:buFont typeface="Wingdings" pitchFamily="2" charset="2"/>
              <a:buChar char="Ø"/>
            </a:pP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Συστημική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 τοξικότητα (τοξικότητα για ολόκληρο τον οργανισμό). Η μη εκλεκτική δράση του έναντι τόσο των καρκινικών όσο και των υγιών κυττάρων προκαλεί πολλές ανεπιθύμητες παρενέργειες (</a:t>
            </a:r>
            <a:r>
              <a:rPr lang="el-GR" sz="1400" dirty="0" err="1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νεφροτοξικότητα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, ναυτία, απώλεια αισθήσεων κ.ά.). Στην πράξη μόνον το 1% της ενδοφλεβίως χορηγούμενης ποσότητας φτάνει στο </a:t>
            </a:r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DNA. 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Η υπόλοιπη ποσότητα καταστρέφει πρωτεΐνες του πλάσματος και ενδοκυτταρικά, εξαιτίας της συναρμογής του </a:t>
            </a:r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Pt 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σε άτομα δότες </a:t>
            </a:r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S 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Se.</a:t>
            </a:r>
            <a:endParaRPr lang="el-GR" sz="1400" dirty="0" smtClean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7" name="6 - TextBox"/>
          <p:cNvSpPr txBox="1"/>
          <p:nvPr/>
        </p:nvSpPr>
        <p:spPr>
          <a:xfrm>
            <a:off x="3505200" y="129540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b="1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Μειονεκτήματα</a:t>
            </a:r>
            <a:endParaRPr lang="en-US" sz="1600" b="1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8" name="7 - TextBox"/>
          <p:cNvSpPr txBox="1"/>
          <p:nvPr/>
        </p:nvSpPr>
        <p:spPr>
          <a:xfrm>
            <a:off x="1066801" y="3505200"/>
            <a:ext cx="70865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SzPct val="120000"/>
              <a:buFont typeface="Wingdings" pitchFamily="2" charset="2"/>
              <a:buChar char="Ø"/>
            </a:pP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Εμφάνιση ανθεκτικότητας από μέρους των καρκινικών κυττάρων μετά από χορήγηση ενός αριθμού δόσεων του φαρμάκου. Αυτό πιθανόν οφείλεται στην ανάπτυξη μηχανισμών επιδιόρθωσης του </a:t>
            </a:r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DNA, 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απενεργοποίησης του φαρμάκου από την </a:t>
            </a:r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GSH 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καθώς επίσης και μεταβολές στην πρόσληψη και αποβολή του φαρμάκου. Όλα αυτά μπορεί να δρουν </a:t>
            </a:r>
            <a:r>
              <a:rPr lang="el-GR" sz="1400" dirty="0" err="1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συνεργιστικά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. 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990600" y="2971800"/>
            <a:ext cx="7086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6600"/>
              </a:buClr>
              <a:buSzPct val="150000"/>
              <a:buFont typeface="Wingdings" pitchFamily="2" charset="2"/>
              <a:buChar char="v"/>
            </a:pP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b="1" u="sng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Μία λύση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: 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Χορήγηση με τη μορφή αδρανών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συμπλόκων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Pt(IV) 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και ενεργοποίηση αυτών με αναγωγή τους.</a:t>
            </a:r>
            <a:endParaRPr lang="en-US" sz="1400" dirty="0">
              <a:solidFill>
                <a:srgbClr val="0066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1066801" y="4648200"/>
            <a:ext cx="70865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6600"/>
              </a:buClr>
              <a:buSzPct val="150000"/>
              <a:buFont typeface="Wingdings" pitchFamily="2" charset="2"/>
              <a:buChar char="v"/>
            </a:pP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b="1" u="sng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Λύσεις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: 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Αντικατάσταση των </a:t>
            </a:r>
            <a:r>
              <a:rPr lang="en-US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αμίνης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με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στερεοχημικώς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ογκώδη </a:t>
            </a:r>
            <a:r>
              <a:rPr lang="en-US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αμίνης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. Με αυτόν τον τρόπο παρεμποδίζεται η αντίδραση με 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GSH. 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Χρήση 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trans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συμπλόκων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ή και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πολυπυρηνικών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ενώσεων του 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Pt.</a:t>
            </a:r>
            <a:endParaRPr lang="en-US" sz="1400" dirty="0">
              <a:solidFill>
                <a:srgbClr val="0066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3" name="12 - TextBox"/>
          <p:cNvSpPr txBox="1"/>
          <p:nvPr/>
        </p:nvSpPr>
        <p:spPr>
          <a:xfrm>
            <a:off x="1066800" y="5459849"/>
            <a:ext cx="7086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SzPct val="120000"/>
              <a:buFont typeface="Wingdings" pitchFamily="2" charset="2"/>
              <a:buChar char="Ø"/>
            </a:pP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Διασπορά του φαρμάκου στο πλάσμα και ενδοκυτταρικά με αποτέλεσμα να φθάνει μικρή ποσότητα στο </a:t>
            </a:r>
            <a:r>
              <a:rPr lang="en-US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DNA.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4" name="13 - TextBox"/>
          <p:cNvSpPr txBox="1"/>
          <p:nvPr/>
        </p:nvSpPr>
        <p:spPr>
          <a:xfrm>
            <a:off x="1066800" y="5943600"/>
            <a:ext cx="7086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6600"/>
              </a:buClr>
              <a:buSzPct val="150000"/>
              <a:buFont typeface="Wingdings" pitchFamily="2" charset="2"/>
              <a:buChar char="v"/>
            </a:pP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b="1" u="sng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Λύσεις</a:t>
            </a:r>
            <a:r>
              <a:rPr lang="en-US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: 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Χορήγηση του φαρμάκου με τη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βοήεια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νανοσωλήνων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,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νανοσωματιδίων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 και </a:t>
            </a:r>
            <a:r>
              <a:rPr lang="el-GR" sz="1400" dirty="0" err="1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μυκελίων</a:t>
            </a:r>
            <a:r>
              <a:rPr lang="el-GR" sz="14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. Επιλεκτική χορήγηση με τη βοήθεια ορμονών.</a:t>
            </a:r>
            <a:endParaRPr lang="en-US" sz="1400" dirty="0">
              <a:solidFill>
                <a:srgbClr val="0066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- TextBox"/>
          <p:cNvSpPr txBox="1"/>
          <p:nvPr/>
        </p:nvSpPr>
        <p:spPr>
          <a:xfrm>
            <a:off x="1524000" y="271046"/>
            <a:ext cx="586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Μεταγενέστερα αντικαρκινικά φάρμακα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(II)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838200"/>
            <a:ext cx="2362200" cy="1602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- Ορθογώνιο"/>
          <p:cNvSpPr/>
          <p:nvPr/>
        </p:nvSpPr>
        <p:spPr>
          <a:xfrm>
            <a:off x="3114953" y="244858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Carboplatin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  <a:p>
            <a:pPr algn="ctr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araplatin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, Bristol Myers Squibb)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6" name="15 - TextBox"/>
          <p:cNvSpPr txBox="1"/>
          <p:nvPr/>
        </p:nvSpPr>
        <p:spPr>
          <a:xfrm>
            <a:off x="1066800" y="3429000"/>
            <a:ext cx="70865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Παρόμοιος μηχανισμός δράσης με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αλλά λιγότερο δραστικό και παράλληλα λιγότερο τοξικό. Χρησιμοποιείται όταν θέλουμε να ελαχιστοποιήσουμε τις παρενέργειες όταν αυτό απαιτείται εξαιτίας της κλινικής κατάστασης του ασθενούς.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4683" y="1053643"/>
            <a:ext cx="191988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965722" y="2143780"/>
            <a:ext cx="25394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Nedaplatin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(Japan, Shionogi &amp; Co. Ltd.)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053643"/>
            <a:ext cx="2923031" cy="1159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136415"/>
            <a:ext cx="3429000" cy="158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- Ορθογώνιο"/>
          <p:cNvSpPr/>
          <p:nvPr/>
        </p:nvSpPr>
        <p:spPr>
          <a:xfrm>
            <a:off x="6400800" y="2133600"/>
            <a:ext cx="1087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Lobaplatin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(China)</a:t>
            </a:r>
          </a:p>
        </p:txBody>
      </p:sp>
      <p:sp>
        <p:nvSpPr>
          <p:cNvPr id="13" name="12 - Ορθογώνιο"/>
          <p:cNvSpPr/>
          <p:nvPr/>
        </p:nvSpPr>
        <p:spPr>
          <a:xfrm>
            <a:off x="3681556" y="4419600"/>
            <a:ext cx="2414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Heptaplatin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(South Korea, SK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Pharma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)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21" name="20 - TextBox"/>
          <p:cNvSpPr txBox="1"/>
          <p:nvPr/>
        </p:nvSpPr>
        <p:spPr>
          <a:xfrm>
            <a:off x="1676400" y="271046"/>
            <a:ext cx="586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Μεταγενέστερα αντικαρκινικά φάρμακα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(II)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22" name="21 - TextBox"/>
          <p:cNvSpPr txBox="1"/>
          <p:nvPr/>
        </p:nvSpPr>
        <p:spPr>
          <a:xfrm>
            <a:off x="2590800" y="5559623"/>
            <a:ext cx="4191000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Κανένα από αυτά δεν υπερτερεί από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!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21" grpId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838200"/>
            <a:ext cx="2209800" cy="102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Ορθογώνιο"/>
          <p:cNvSpPr/>
          <p:nvPr/>
        </p:nvSpPr>
        <p:spPr>
          <a:xfrm>
            <a:off x="3352800" y="1905000"/>
            <a:ext cx="2317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Oxaliplatin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(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Eloxatin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,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</a:rPr>
              <a:t>Sanofi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</a:rPr>
              <a:t>-Aventis)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3657600"/>
            <a:ext cx="15335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4038600" y="5181600"/>
            <a:ext cx="10246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Picoplatin</a:t>
            </a:r>
            <a:endParaRPr lang="en-US" sz="14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1676400" y="271046"/>
            <a:ext cx="586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Μεταγενέστερα αντικαρκινικά φάρμακα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(II)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1219201" y="2362200"/>
            <a:ext cx="73151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δραστικό έναντι όγκων μη ιάσιμων από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ή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Carboplatin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 μηχανισμός δράσης του είναι παρόμοιος με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(σχηματίζει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adduct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 το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DNA)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αλλά δεν έχει εξηγηθεί ακόμη γιατί εμφανίζει διαφορετική αντικαρκινική δράση.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Lobaplatin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 διαφορετική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αμίνη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δεν εμφανίζει καλή δράση και επομένως η καλή αντικαρκινική δράση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Oxaliplatin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μάλλον οφείλεται στην παρουσία του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dach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4" name="13 - TextBox"/>
          <p:cNvSpPr txBox="1"/>
          <p:nvPr/>
        </p:nvSpPr>
        <p:spPr>
          <a:xfrm>
            <a:off x="1295401" y="5486400"/>
            <a:ext cx="73151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picoplatin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και αυτό δραστικό έναντι όγκων μη ιάσιμων από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Cisplatin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Βλέπουμε δηλαδή ότι με αλλαγή των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αμίνης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έχουμε αλλαγή της αντικαρκινικής δράσης άλλα αυτό δεν έχει εξηγηθεί ικανοποιητικά μέχρι στιγμής.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TextBox"/>
          <p:cNvSpPr txBox="1"/>
          <p:nvPr/>
        </p:nvSpPr>
        <p:spPr>
          <a:xfrm>
            <a:off x="1676400" y="271046"/>
            <a:ext cx="586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Μεταγενέστερα αντικαρκινικά φάρμακα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(II)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0" y="685800"/>
            <a:ext cx="27813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685800"/>
            <a:ext cx="26670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- Ορθογώνιο"/>
          <p:cNvSpPr/>
          <p:nvPr/>
        </p:nvSpPr>
        <p:spPr>
          <a:xfrm>
            <a:off x="2171700" y="2057400"/>
            <a:ext cx="9781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Aroplatin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1" name="10 - Ορθογώνιο"/>
          <p:cNvSpPr/>
          <p:nvPr/>
        </p:nvSpPr>
        <p:spPr>
          <a:xfrm>
            <a:off x="6064742" y="2133600"/>
            <a:ext cx="10406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Miriplatin</a:t>
            </a:r>
            <a:endParaRPr lang="en-US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990600" y="2667000"/>
            <a:ext cx="73151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aroplatin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και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miriplatin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παρόμοια με 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oxaliplatin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αλλά φέρουν διαφορετικά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με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άτομα δότες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O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Τα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ligands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αυτά θεωρείται ότι δίνουν δυνατότητα μεταφοράς με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λιποσώματα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τα οποία συσσωρεύονται στους όγκους.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13" name="12 - TextBox"/>
          <p:cNvSpPr txBox="1"/>
          <p:nvPr/>
        </p:nvSpPr>
        <p:spPr>
          <a:xfrm>
            <a:off x="1066800" y="3657600"/>
            <a:ext cx="6858000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Μοριακή δομή αντικαρκινικών φαρμάκων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(II)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- Γενικά 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600200" y="5029200"/>
          <a:ext cx="13398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CS ChemDraw Drawing" r:id="rId5" imgW="1339177" imgH="647301" progId="ChemDraw.Document.6.0">
                  <p:embed/>
                </p:oleObj>
              </mc:Choice>
              <mc:Fallback>
                <p:oleObj name="CS ChemDraw Drawing" r:id="rId5" imgW="1339177" imgH="647301" progId="ChemDraw.Document.6.0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029200"/>
                        <a:ext cx="13398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3124200" y="4648200"/>
          <a:ext cx="133985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CS ChemDraw Drawing" r:id="rId7" imgW="1339177" imgH="1038974" progId="ChemDraw.Document.6.0">
                  <p:embed/>
                </p:oleObj>
              </mc:Choice>
              <mc:Fallback>
                <p:oleObj name="CS ChemDraw Drawing" r:id="rId7" imgW="1339177" imgH="1038974" progId="ChemDraw.Document.6.0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648200"/>
                        <a:ext cx="1339850" cy="103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4724400" y="5029200"/>
          <a:ext cx="133985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CS ChemDraw Drawing" r:id="rId9" imgW="1339177" imgH="1003883" progId="ChemDraw.Document.6.0">
                  <p:embed/>
                </p:oleObj>
              </mc:Choice>
              <mc:Fallback>
                <p:oleObj name="CS ChemDraw Drawing" r:id="rId9" imgW="1339177" imgH="1003883" progId="ChemDraw.Document.6.0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5029200"/>
                        <a:ext cx="133985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6324600" y="4648200"/>
          <a:ext cx="1339850" cy="138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CS ChemDraw Drawing" r:id="rId11" imgW="1339177" imgH="1386379" progId="ChemDraw.Document.6.0">
                  <p:embed/>
                </p:oleObj>
              </mc:Choice>
              <mc:Fallback>
                <p:oleObj name="CS ChemDraw Drawing" r:id="rId11" imgW="1339177" imgH="1386379" progId="ChemDraw.Document.6.0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4648200"/>
                        <a:ext cx="1339850" cy="1385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17 - Ορθογώνιο"/>
          <p:cNvSpPr/>
          <p:nvPr/>
        </p:nvSpPr>
        <p:spPr>
          <a:xfrm>
            <a:off x="3810000" y="4038600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Επίπεδα τετραγωνικά</a:t>
            </a:r>
            <a:endParaRPr lang="en-US" sz="1400" dirty="0"/>
          </a:p>
        </p:txBody>
      </p:sp>
      <p:sp>
        <p:nvSpPr>
          <p:cNvPr id="19" name="18 - Στρογγυλεμένο ορθογώνιο"/>
          <p:cNvSpPr/>
          <p:nvPr/>
        </p:nvSpPr>
        <p:spPr>
          <a:xfrm>
            <a:off x="1066800" y="4343400"/>
            <a:ext cx="7391400" cy="1066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19 - Ορθογώνιο"/>
          <p:cNvSpPr/>
          <p:nvPr/>
        </p:nvSpPr>
        <p:spPr>
          <a:xfrm>
            <a:off x="1981200" y="4343400"/>
            <a:ext cx="5807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400" b="1" spc="6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‘Ενεργό Θραύσμα’ </a:t>
            </a:r>
            <a:r>
              <a:rPr lang="en-US" sz="1400" b="1" spc="6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(Active Fragment)</a:t>
            </a:r>
            <a:endParaRPr lang="en-US" sz="1400" b="1" spc="600" dirty="0">
              <a:solidFill>
                <a:srgbClr val="FF0000"/>
              </a:solidFill>
            </a:endParaRPr>
          </a:p>
        </p:txBody>
      </p:sp>
      <p:sp>
        <p:nvSpPr>
          <p:cNvPr id="21" name="20 - Στρογγυλεμένο ορθογώνιο"/>
          <p:cNvSpPr/>
          <p:nvPr/>
        </p:nvSpPr>
        <p:spPr>
          <a:xfrm>
            <a:off x="1066800" y="5486400"/>
            <a:ext cx="7391400" cy="1066800"/>
          </a:xfrm>
          <a:prstGeom prst="roundRect">
            <a:avLst/>
          </a:prstGeom>
          <a:noFill/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21 - Ορθογώνιο"/>
          <p:cNvSpPr/>
          <p:nvPr/>
        </p:nvSpPr>
        <p:spPr>
          <a:xfrm>
            <a:off x="1809909" y="6019800"/>
            <a:ext cx="58862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400" b="1" spc="6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‘Αποχωρούσα Ομάδα’ </a:t>
            </a:r>
            <a:r>
              <a:rPr lang="en-US" sz="1400" b="1" spc="600" dirty="0" smtClean="0">
                <a:solidFill>
                  <a:srgbClr val="006600"/>
                </a:solidFill>
                <a:latin typeface="Century" pitchFamily="18" charset="0"/>
                <a:cs typeface="Arial" pitchFamily="34" charset="0"/>
              </a:rPr>
              <a:t>(Leaving Group)</a:t>
            </a:r>
            <a:endParaRPr lang="en-US" sz="1400" b="1" spc="6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- TextBox"/>
          <p:cNvSpPr txBox="1"/>
          <p:nvPr/>
        </p:nvSpPr>
        <p:spPr>
          <a:xfrm>
            <a:off x="2362200" y="118646"/>
            <a:ext cx="449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A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ντικαρκινικά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φάρμακα του </a:t>
            </a:r>
            <a:r>
              <a:rPr lang="el-GR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λευκοχρύσου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(IV)</a:t>
            </a:r>
            <a:r>
              <a:rPr lang="el-G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7" name="6 - TextBox"/>
          <p:cNvSpPr txBox="1"/>
          <p:nvPr/>
        </p:nvSpPr>
        <p:spPr>
          <a:xfrm>
            <a:off x="838201" y="609600"/>
            <a:ext cx="76961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Τα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Pt(IV)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είναι 5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d</a:t>
            </a:r>
            <a:r>
              <a:rPr lang="en-US" sz="1400" baseline="300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6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χαμηλού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spin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, και είναι συνήθως αδρανή. Ωστόσο,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in vivo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μπορούν να αναχθούν σε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μέσω διάφορων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οξειδοαναγωγικών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αντιδράσεων. Χρησιμοποιούνται ως ‘πρόδρομα’ φάρμακα των αντίστοιχων αντικαρκινικών ενώσεων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Pt(II),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επιτρέποντας στοματική χορήγησή τους (με μετατροπή τους στα ‘ενεργά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σύμπλοκα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’ του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Pt(II)).</a:t>
            </a:r>
            <a:r>
              <a:rPr lang="el-GR" sz="14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</a:t>
            </a:r>
            <a:endParaRPr lang="en-US" sz="1400" dirty="0">
              <a:solidFill>
                <a:srgbClr val="FF0000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8" name="7 - TextBox"/>
          <p:cNvSpPr txBox="1"/>
          <p:nvPr/>
        </p:nvSpPr>
        <p:spPr>
          <a:xfrm>
            <a:off x="304800" y="17526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Παραδείγματα</a:t>
            </a:r>
            <a:endParaRPr lang="en-US" sz="1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9" name="8 - Ορθογώνιο"/>
          <p:cNvSpPr/>
          <p:nvPr/>
        </p:nvSpPr>
        <p:spPr>
          <a:xfrm>
            <a:off x="2743111" y="3810000"/>
            <a:ext cx="12795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Satraplatin</a:t>
            </a:r>
            <a:endParaRPr lang="en-US" sz="1600" dirty="0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5334000" y="2286000"/>
          <a:ext cx="2420058" cy="1171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CS ChemDraw Drawing" r:id="rId3" imgW="1867991" imgH="904817" progId="ChemDraw.Document.6.0">
                  <p:embed/>
                </p:oleObj>
              </mc:Choice>
              <mc:Fallback>
                <p:oleObj name="CS ChemDraw Drawing" r:id="rId3" imgW="1867991" imgH="904817" progId="ChemDraw.Document.6.0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2286000"/>
                        <a:ext cx="2420058" cy="11719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2743111" y="2133600"/>
          <a:ext cx="1295489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CS ChemDraw Drawing" r:id="rId5" imgW="1003910" imgH="1357496" progId="ChemDraw.Document.6.0">
                  <p:embed/>
                </p:oleObj>
              </mc:Choice>
              <mc:Fallback>
                <p:oleObj name="CS ChemDraw Drawing" r:id="rId5" imgW="1003910" imgH="1357496" progId="ChemDraw.Document.6.0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111" y="2133600"/>
                        <a:ext cx="1295489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10 - Ορθογώνιο"/>
          <p:cNvSpPr/>
          <p:nvPr/>
        </p:nvSpPr>
        <p:spPr>
          <a:xfrm>
            <a:off x="5638800" y="3429000"/>
            <a:ext cx="1255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Tetraplatin</a:t>
            </a:r>
            <a:endParaRPr lang="en-US" sz="1600" dirty="0"/>
          </a:p>
        </p:txBody>
      </p:sp>
      <p:sp>
        <p:nvSpPr>
          <p:cNvPr id="12" name="11 - Ορθογώνιο"/>
          <p:cNvSpPr/>
          <p:nvPr/>
        </p:nvSpPr>
        <p:spPr>
          <a:xfrm>
            <a:off x="1143000" y="4385846"/>
            <a:ext cx="7133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Ενδοκυτταρική αντίδραση αναγωγικής απόσπασης με </a:t>
            </a:r>
            <a:r>
              <a:rPr lang="el-GR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Γλουταθειόνη</a:t>
            </a:r>
            <a:r>
              <a:rPr lang="el-GR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(GSH)</a:t>
            </a:r>
            <a:r>
              <a:rPr lang="el-GR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 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12 - Ορθογώνιο"/>
          <p:cNvSpPr/>
          <p:nvPr/>
        </p:nvSpPr>
        <p:spPr>
          <a:xfrm>
            <a:off x="2743200" y="4843046"/>
            <a:ext cx="3857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  <a:latin typeface="Century" pitchFamily="18" charset="0"/>
                <a:cs typeface="Courier New" pitchFamily="49" charset="0"/>
              </a:rPr>
              <a:t>Pt(IV) + 2GSH → Pt(II) + GSSG + 2H</a:t>
            </a:r>
            <a:r>
              <a:rPr lang="en-US" sz="1600" baseline="30000" dirty="0" smtClean="0">
                <a:solidFill>
                  <a:srgbClr val="002060"/>
                </a:solidFill>
                <a:latin typeface="Century" pitchFamily="18" charset="0"/>
                <a:cs typeface="Courier New" pitchFamily="49" charset="0"/>
              </a:rPr>
              <a:t>+</a:t>
            </a:r>
            <a:endParaRPr lang="en-US" sz="1600" baseline="30000" dirty="0">
              <a:solidFill>
                <a:srgbClr val="002060"/>
              </a:solidFill>
              <a:latin typeface="Century" pitchFamily="18" charset="0"/>
              <a:cs typeface="Courier New" pitchFamily="49" charset="0"/>
            </a:endParaRPr>
          </a:p>
        </p:txBody>
      </p:sp>
      <p:sp>
        <p:nvSpPr>
          <p:cNvPr id="14" name="13 - Ορθογώνιο"/>
          <p:cNvSpPr/>
          <p:nvPr/>
        </p:nvSpPr>
        <p:spPr>
          <a:xfrm>
            <a:off x="914400" y="5181600"/>
            <a:ext cx="76947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Διατήρηση του προφίλ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κυτοτοξικότητας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(Το </a:t>
            </a:r>
            <a:r>
              <a:rPr lang="en-US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satraplatin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δεν ανάγεται από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GSH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αλλά μπορεί</a:t>
            </a:r>
          </a:p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αναχθεί από την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αιμογλοβίνη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παρουσία </a:t>
            </a:r>
            <a:r>
              <a:rPr lang="en-US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NADH). 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Άλλα πιθανά αναγωγικά είναι το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ασκορβικό</a:t>
            </a:r>
            <a:endParaRPr lang="el-GR" sz="1400" dirty="0" smtClean="0">
              <a:solidFill>
                <a:srgbClr val="002060"/>
              </a:solidFill>
              <a:latin typeface="Century" pitchFamily="18" charset="0"/>
              <a:cs typeface="Arial" pitchFamily="34" charset="0"/>
            </a:endParaRPr>
          </a:p>
          <a:p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οξύ και οι πρωτεΐνες που περιέχουν </a:t>
            </a:r>
            <a:r>
              <a:rPr lang="el-GR" sz="14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κυστεΐνη</a:t>
            </a:r>
            <a:r>
              <a:rPr lang="el-GR" sz="14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. </a:t>
            </a:r>
            <a:endParaRPr lang="en-US" sz="1400" dirty="0"/>
          </a:p>
        </p:txBody>
      </p:sp>
      <p:sp>
        <p:nvSpPr>
          <p:cNvPr id="15" name="14 - Ορθογώνιο"/>
          <p:cNvSpPr/>
          <p:nvPr/>
        </p:nvSpPr>
        <p:spPr>
          <a:xfrm>
            <a:off x="0" y="6581001"/>
            <a:ext cx="8810425" cy="276999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l-GR" sz="1200" dirty="0" smtClean="0">
                <a:solidFill>
                  <a:srgbClr val="FF0000"/>
                </a:solidFill>
                <a:latin typeface="Century" pitchFamily="18" charset="0"/>
                <a:cs typeface="Arial" pitchFamily="34" charset="0"/>
              </a:rPr>
              <a:t>*</a:t>
            </a:r>
            <a:r>
              <a:rPr lang="el-GR" sz="12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Η ενεργοποίηση μπορεί να γίνει </a:t>
            </a:r>
            <a:r>
              <a:rPr lang="en-US" sz="12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in vivo </a:t>
            </a:r>
            <a:r>
              <a:rPr lang="el-GR" sz="12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είτε με αντιδράσεις οξειδοαναγωγής με ενώσεις του οργανισμού είτε </a:t>
            </a:r>
            <a:r>
              <a:rPr lang="el-GR" sz="1200" dirty="0" err="1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φωτοδυναμικά</a:t>
            </a:r>
            <a:r>
              <a:rPr lang="el-GR" sz="1200" dirty="0" smtClean="0">
                <a:solidFill>
                  <a:srgbClr val="002060"/>
                </a:solidFill>
                <a:latin typeface="Century" pitchFamily="18" charset="0"/>
                <a:cs typeface="Arial" pitchFamily="34" charset="0"/>
              </a:rPr>
              <a:t> </a:t>
            </a:r>
            <a:endParaRPr lang="en-US" sz="1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 animBg="1"/>
    </p:bld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</TotalTime>
  <Words>3133</Words>
  <Application>Microsoft Office PowerPoint</Application>
  <PresentationFormat>Προβολή στην οθόνη (4:3)</PresentationFormat>
  <Paragraphs>229</Paragraphs>
  <Slides>32</Slides>
  <Notes>2</Notes>
  <HiddenSlides>0</HiddenSlides>
  <MMClips>0</MMClips>
  <ScaleCrop>false</ScaleCrop>
  <HeadingPairs>
    <vt:vector size="8" baseType="variant">
      <vt:variant>
        <vt:lpstr>Γραμματοσειρές που χρησιμοποιούνται</vt:lpstr>
      </vt:variant>
      <vt:variant>
        <vt:i4>6</vt:i4>
      </vt:variant>
      <vt:variant>
        <vt:lpstr>Θέμα</vt:lpstr>
      </vt:variant>
      <vt:variant>
        <vt:i4>1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32</vt:i4>
      </vt:variant>
    </vt:vector>
  </HeadingPairs>
  <TitlesOfParts>
    <vt:vector size="40" baseType="lpstr">
      <vt:lpstr>Arial</vt:lpstr>
      <vt:lpstr>Calibri</vt:lpstr>
      <vt:lpstr>Century</vt:lpstr>
      <vt:lpstr>Courier New</vt:lpstr>
      <vt:lpstr>Times New Roman</vt:lpstr>
      <vt:lpstr>Wingdings</vt:lpstr>
      <vt:lpstr>Θέμα του Office</vt:lpstr>
      <vt:lpstr>CS ChemDraw Drawing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THANOS</dc:creator>
  <cp:lastModifiedBy>Athanassios</cp:lastModifiedBy>
  <cp:revision>169</cp:revision>
  <dcterms:created xsi:type="dcterms:W3CDTF">2016-04-23T08:48:51Z</dcterms:created>
  <dcterms:modified xsi:type="dcterms:W3CDTF">2023-01-12T07:22:38Z</dcterms:modified>
</cp:coreProperties>
</file>